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31"/>
  </p:notesMasterIdLst>
  <p:handoutMasterIdLst>
    <p:handoutMasterId r:id="rId32"/>
  </p:handoutMasterIdLst>
  <p:sldIdLst>
    <p:sldId id="256" r:id="rId2"/>
    <p:sldId id="257" r:id="rId3"/>
    <p:sldId id="278" r:id="rId4"/>
    <p:sldId id="279" r:id="rId5"/>
    <p:sldId id="258" r:id="rId6"/>
    <p:sldId id="273" r:id="rId7"/>
    <p:sldId id="259" r:id="rId8"/>
    <p:sldId id="260" r:id="rId9"/>
    <p:sldId id="261" r:id="rId10"/>
    <p:sldId id="276" r:id="rId11"/>
    <p:sldId id="275" r:id="rId12"/>
    <p:sldId id="296" r:id="rId13"/>
    <p:sldId id="271" r:id="rId14"/>
    <p:sldId id="289" r:id="rId15"/>
    <p:sldId id="281" r:id="rId16"/>
    <p:sldId id="282" r:id="rId17"/>
    <p:sldId id="283" r:id="rId18"/>
    <p:sldId id="285" r:id="rId19"/>
    <p:sldId id="286" r:id="rId20"/>
    <p:sldId id="287" r:id="rId21"/>
    <p:sldId id="284" r:id="rId22"/>
    <p:sldId id="277" r:id="rId23"/>
    <p:sldId id="280" r:id="rId24"/>
    <p:sldId id="290" r:id="rId25"/>
    <p:sldId id="291" r:id="rId26"/>
    <p:sldId id="292" r:id="rId27"/>
    <p:sldId id="293" r:id="rId28"/>
    <p:sldId id="294" r:id="rId29"/>
    <p:sldId id="295" r:id="rId30"/>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33"/>
    <a:srgbClr val="00CC00"/>
    <a:srgbClr val="66FF33"/>
    <a:srgbClr val="0066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88172" autoAdjust="0"/>
  </p:normalViewPr>
  <p:slideViewPr>
    <p:cSldViewPr>
      <p:cViewPr varScale="1">
        <p:scale>
          <a:sx n="103" d="100"/>
          <a:sy n="103" d="100"/>
        </p:scale>
        <p:origin x="-787"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CH"/>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DDD5988-2231-40CF-BBBC-D0B902240319}" type="datetimeFigureOut">
              <a:rPr lang="fr-CH"/>
              <a:pPr>
                <a:defRPr/>
              </a:pPr>
              <a:t>07.11.2012</a:t>
            </a:fld>
            <a:endParaRPr lang="fr-CH"/>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CH"/>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DC9360D-8094-4FB6-B7F4-9A585EC26F55}" type="slidenum">
              <a:rPr lang="fr-CH"/>
              <a:pPr>
                <a:defRPr/>
              </a:pPr>
              <a:t>‹N°›</a:t>
            </a:fld>
            <a:endParaRPr lang="fr-CH"/>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CH"/>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CA21DB3-2D05-4C41-A371-01E63EDB8F2D}" type="datetimeFigureOut">
              <a:rPr lang="fr-CH"/>
              <a:pPr>
                <a:defRPr/>
              </a:pPr>
              <a:t>07.11.2012</a:t>
            </a:fld>
            <a:endParaRPr lang="fr-CH"/>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CH"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CH"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CH"/>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F4CDA92-4E63-489E-8423-A2505D2E549E}" type="slidenum">
              <a:rPr lang="fr-CH"/>
              <a:pPr>
                <a:defRPr/>
              </a:pPr>
              <a:t>‹N°›</a:t>
            </a:fld>
            <a:endParaRPr lang="fr-CH"/>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638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CH" smtClean="0"/>
          </a:p>
        </p:txBody>
      </p:sp>
      <p:sp>
        <p:nvSpPr>
          <p:cNvPr id="1638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492780-E44F-409E-9532-F3C2707AF052}" type="slidenum">
              <a:rPr lang="fr-CH"/>
              <a:pPr fontAlgn="base">
                <a:spcBef>
                  <a:spcPct val="0"/>
                </a:spcBef>
                <a:spcAft>
                  <a:spcPct val="0"/>
                </a:spcAft>
              </a:pPr>
              <a:t>1</a:t>
            </a:fld>
            <a:endParaRPr lang="fr-CH"/>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buFontTx/>
              <a:buChar char="-"/>
              <a:defRPr/>
            </a:pPr>
            <a:endParaRPr lang="de-CH" dirty="0" smtClean="0"/>
          </a:p>
          <a:p>
            <a:pPr fontAlgn="auto">
              <a:spcBef>
                <a:spcPts val="0"/>
              </a:spcBef>
              <a:spcAft>
                <a:spcPts val="0"/>
              </a:spcAft>
              <a:defRPr/>
            </a:pPr>
            <a:endParaRPr lang="fr-CH" dirty="0"/>
          </a:p>
        </p:txBody>
      </p:sp>
      <p:sp>
        <p:nvSpPr>
          <p:cNvPr id="3584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27E7C7-2338-4B88-B299-9B3C95C5297A}" type="slidenum">
              <a:rPr lang="fr-CH"/>
              <a:pPr fontAlgn="base">
                <a:spcBef>
                  <a:spcPct val="0"/>
                </a:spcBef>
                <a:spcAft>
                  <a:spcPct val="0"/>
                </a:spcAft>
              </a:pPr>
              <a:t>11</a:t>
            </a:fld>
            <a:endParaRPr lang="fr-CH"/>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defRPr/>
            </a:pPr>
            <a:r>
              <a:rPr lang="de-CH" dirty="0" smtClean="0"/>
              <a:t>En </a:t>
            </a:r>
            <a:r>
              <a:rPr lang="de-CH" dirty="0" err="1" smtClean="0"/>
              <a:t>effet</a:t>
            </a:r>
            <a:r>
              <a:rPr lang="de-CH" dirty="0" smtClean="0"/>
              <a:t> on </a:t>
            </a:r>
            <a:r>
              <a:rPr lang="de-CH" dirty="0" err="1" smtClean="0"/>
              <a:t>peut</a:t>
            </a:r>
            <a:r>
              <a:rPr lang="de-CH" dirty="0" smtClean="0"/>
              <a:t> </a:t>
            </a:r>
            <a:r>
              <a:rPr lang="de-CH" dirty="0" err="1" smtClean="0"/>
              <a:t>facilement</a:t>
            </a:r>
            <a:r>
              <a:rPr lang="de-CH" dirty="0" smtClean="0"/>
              <a:t> </a:t>
            </a:r>
            <a:r>
              <a:rPr lang="de-CH" dirty="0" err="1" smtClean="0"/>
              <a:t>constater</a:t>
            </a:r>
            <a:r>
              <a:rPr lang="de-CH" dirty="0" smtClean="0"/>
              <a:t> </a:t>
            </a:r>
            <a:r>
              <a:rPr lang="de-CH" dirty="0" err="1" smtClean="0"/>
              <a:t>que</a:t>
            </a:r>
            <a:r>
              <a:rPr lang="de-CH" dirty="0" smtClean="0"/>
              <a:t> les </a:t>
            </a:r>
            <a:r>
              <a:rPr lang="de-CH" dirty="0" err="1" smtClean="0"/>
              <a:t>sucres</a:t>
            </a:r>
            <a:r>
              <a:rPr lang="de-CH" dirty="0" smtClean="0"/>
              <a:t> </a:t>
            </a:r>
            <a:r>
              <a:rPr lang="de-CH" dirty="0" err="1" smtClean="0"/>
              <a:t>complexes</a:t>
            </a:r>
            <a:r>
              <a:rPr lang="de-CH" dirty="0" smtClean="0"/>
              <a:t> se </a:t>
            </a:r>
            <a:r>
              <a:rPr lang="de-CH" dirty="0" err="1" smtClean="0"/>
              <a:t>situent</a:t>
            </a:r>
            <a:r>
              <a:rPr lang="de-CH" dirty="0" smtClean="0"/>
              <a:t> en 3ème </a:t>
            </a:r>
            <a:r>
              <a:rPr lang="de-CH" dirty="0" err="1" smtClean="0"/>
              <a:t>position</a:t>
            </a:r>
            <a:r>
              <a:rPr lang="de-CH" dirty="0" smtClean="0"/>
              <a:t> </a:t>
            </a:r>
            <a:r>
              <a:rPr lang="de-CH" dirty="0" err="1" smtClean="0"/>
              <a:t>sur</a:t>
            </a:r>
            <a:r>
              <a:rPr lang="de-CH" dirty="0" smtClean="0"/>
              <a:t> la </a:t>
            </a:r>
            <a:r>
              <a:rPr lang="de-CH" dirty="0" err="1" smtClean="0"/>
              <a:t>pyramide</a:t>
            </a:r>
            <a:r>
              <a:rPr lang="de-CH" dirty="0" smtClean="0"/>
              <a:t> </a:t>
            </a:r>
            <a:r>
              <a:rPr lang="de-CH" dirty="0" err="1" smtClean="0"/>
              <a:t>alimentaire</a:t>
            </a:r>
            <a:r>
              <a:rPr lang="de-CH" dirty="0" smtClean="0"/>
              <a:t> et </a:t>
            </a:r>
            <a:r>
              <a:rPr lang="de-CH" dirty="0" err="1" smtClean="0"/>
              <a:t>sont</a:t>
            </a:r>
            <a:r>
              <a:rPr lang="de-CH" dirty="0" smtClean="0"/>
              <a:t> </a:t>
            </a:r>
            <a:r>
              <a:rPr lang="de-CH" dirty="0" err="1" smtClean="0"/>
              <a:t>nécessaires</a:t>
            </a:r>
            <a:r>
              <a:rPr lang="de-CH" dirty="0" smtClean="0"/>
              <a:t> à </a:t>
            </a:r>
            <a:r>
              <a:rPr lang="de-CH" dirty="0" err="1" smtClean="0"/>
              <a:t>chaque</a:t>
            </a:r>
            <a:r>
              <a:rPr lang="de-CH" dirty="0" smtClean="0"/>
              <a:t> </a:t>
            </a:r>
            <a:r>
              <a:rPr lang="de-CH" dirty="0" err="1" smtClean="0"/>
              <a:t>repas</a:t>
            </a:r>
            <a:r>
              <a:rPr lang="de-CH" dirty="0" smtClean="0"/>
              <a:t> </a:t>
            </a:r>
            <a:r>
              <a:rPr lang="de-CH" dirty="0" err="1" smtClean="0"/>
              <a:t>alors</a:t>
            </a:r>
            <a:r>
              <a:rPr lang="de-CH" dirty="0" smtClean="0"/>
              <a:t> </a:t>
            </a:r>
            <a:r>
              <a:rPr lang="de-CH" dirty="0" err="1" smtClean="0"/>
              <a:t>que</a:t>
            </a:r>
            <a:r>
              <a:rPr lang="de-CH" dirty="0" smtClean="0"/>
              <a:t> les </a:t>
            </a:r>
            <a:r>
              <a:rPr lang="de-CH" dirty="0" err="1" smtClean="0"/>
              <a:t>sucres</a:t>
            </a:r>
            <a:r>
              <a:rPr lang="de-CH" dirty="0" smtClean="0"/>
              <a:t> simples se </a:t>
            </a:r>
            <a:r>
              <a:rPr lang="de-CH" dirty="0" err="1" smtClean="0"/>
              <a:t>situent</a:t>
            </a:r>
            <a:r>
              <a:rPr lang="de-CH" dirty="0" smtClean="0"/>
              <a:t> </a:t>
            </a:r>
            <a:r>
              <a:rPr lang="de-CH" dirty="0" err="1" smtClean="0"/>
              <a:t>tout</a:t>
            </a:r>
            <a:r>
              <a:rPr lang="de-CH" dirty="0" smtClean="0"/>
              <a:t> en haut de la </a:t>
            </a:r>
            <a:r>
              <a:rPr lang="de-CH" dirty="0" err="1" smtClean="0"/>
              <a:t>pyramide</a:t>
            </a:r>
            <a:r>
              <a:rPr lang="de-CH" dirty="0" smtClean="0"/>
              <a:t> et ne </a:t>
            </a:r>
            <a:r>
              <a:rPr lang="de-CH" dirty="0" err="1" smtClean="0"/>
              <a:t>sont</a:t>
            </a:r>
            <a:r>
              <a:rPr lang="de-CH" dirty="0" smtClean="0"/>
              <a:t> </a:t>
            </a:r>
            <a:r>
              <a:rPr lang="de-CH" dirty="0" err="1" smtClean="0"/>
              <a:t>donc</a:t>
            </a:r>
            <a:r>
              <a:rPr lang="de-CH" dirty="0" smtClean="0"/>
              <a:t> </a:t>
            </a:r>
            <a:r>
              <a:rPr lang="de-CH" dirty="0" err="1" smtClean="0"/>
              <a:t>nécessaires</a:t>
            </a:r>
            <a:r>
              <a:rPr lang="de-CH" dirty="0" smtClean="0"/>
              <a:t> </a:t>
            </a:r>
            <a:r>
              <a:rPr lang="de-CH" dirty="0" err="1" smtClean="0"/>
              <a:t>qu‘en</a:t>
            </a:r>
            <a:r>
              <a:rPr lang="de-CH" dirty="0" smtClean="0"/>
              <a:t> </a:t>
            </a:r>
            <a:r>
              <a:rPr lang="de-CH" dirty="0" err="1" smtClean="0"/>
              <a:t>toute</a:t>
            </a:r>
            <a:r>
              <a:rPr lang="de-CH" dirty="0" smtClean="0"/>
              <a:t> </a:t>
            </a:r>
            <a:r>
              <a:rPr lang="de-CH" dirty="0" err="1" smtClean="0"/>
              <a:t>petite</a:t>
            </a:r>
            <a:r>
              <a:rPr lang="de-CH" dirty="0" smtClean="0"/>
              <a:t> </a:t>
            </a:r>
            <a:r>
              <a:rPr lang="de-CH" dirty="0" err="1" smtClean="0"/>
              <a:t>quantité</a:t>
            </a:r>
            <a:r>
              <a:rPr lang="de-CH" dirty="0" smtClean="0"/>
              <a:t>.</a:t>
            </a:r>
          </a:p>
          <a:p>
            <a:pPr fontAlgn="auto">
              <a:spcBef>
                <a:spcPts val="0"/>
              </a:spcBef>
              <a:spcAft>
                <a:spcPts val="0"/>
              </a:spcAft>
              <a:defRPr/>
            </a:pPr>
            <a:endParaRPr lang="de-CH" dirty="0" smtClean="0"/>
          </a:p>
          <a:p>
            <a:pPr fontAlgn="auto">
              <a:spcBef>
                <a:spcPts val="0"/>
              </a:spcBef>
              <a:spcAft>
                <a:spcPts val="0"/>
              </a:spcAft>
              <a:defRPr/>
            </a:pPr>
            <a:r>
              <a:rPr lang="de-CH" dirty="0" smtClean="0"/>
              <a:t>Il </a:t>
            </a:r>
            <a:r>
              <a:rPr lang="de-CH" dirty="0" err="1" smtClean="0"/>
              <a:t>est</a:t>
            </a:r>
            <a:r>
              <a:rPr lang="de-CH" dirty="0" smtClean="0"/>
              <a:t> </a:t>
            </a:r>
            <a:r>
              <a:rPr lang="de-CH" dirty="0" err="1" smtClean="0"/>
              <a:t>préférable</a:t>
            </a:r>
            <a:r>
              <a:rPr lang="de-CH" dirty="0" smtClean="0"/>
              <a:t> de </a:t>
            </a:r>
            <a:r>
              <a:rPr lang="de-CH" dirty="0" err="1" smtClean="0"/>
              <a:t>consommer</a:t>
            </a:r>
            <a:r>
              <a:rPr lang="de-CH" dirty="0" smtClean="0"/>
              <a:t> des </a:t>
            </a:r>
            <a:r>
              <a:rPr lang="de-CH" dirty="0" err="1" smtClean="0"/>
              <a:t>sucres</a:t>
            </a:r>
            <a:r>
              <a:rPr lang="de-CH" dirty="0" smtClean="0"/>
              <a:t> </a:t>
            </a:r>
            <a:r>
              <a:rPr lang="de-CH" dirty="0" err="1" smtClean="0"/>
              <a:t>complèxe</a:t>
            </a:r>
            <a:r>
              <a:rPr lang="de-CH" dirty="0" smtClean="0"/>
              <a:t> </a:t>
            </a:r>
            <a:r>
              <a:rPr lang="de-CH" dirty="0" err="1" smtClean="0"/>
              <a:t>entiers</a:t>
            </a:r>
            <a:r>
              <a:rPr lang="de-CH" dirty="0" smtClean="0"/>
              <a:t> </a:t>
            </a:r>
            <a:r>
              <a:rPr lang="de-CH" dirty="0" err="1" smtClean="0"/>
              <a:t>ou</a:t>
            </a:r>
            <a:r>
              <a:rPr lang="de-CH" dirty="0" smtClean="0"/>
              <a:t> </a:t>
            </a:r>
            <a:r>
              <a:rPr lang="de-CH" dirty="0" err="1" smtClean="0"/>
              <a:t>aux</a:t>
            </a:r>
            <a:r>
              <a:rPr lang="de-CH" dirty="0" smtClean="0"/>
              <a:t> </a:t>
            </a:r>
            <a:r>
              <a:rPr lang="de-CH" dirty="0" err="1" smtClean="0"/>
              <a:t>céréales</a:t>
            </a:r>
            <a:r>
              <a:rPr lang="de-CH" dirty="0" smtClean="0"/>
              <a:t> </a:t>
            </a:r>
            <a:r>
              <a:rPr lang="de-CH" dirty="0" err="1" smtClean="0"/>
              <a:t>afin</a:t>
            </a:r>
            <a:r>
              <a:rPr lang="de-CH" dirty="0" smtClean="0"/>
              <a:t> de </a:t>
            </a:r>
            <a:r>
              <a:rPr lang="de-CH" dirty="0" err="1" smtClean="0"/>
              <a:t>bénéficier</a:t>
            </a:r>
            <a:r>
              <a:rPr lang="de-CH" dirty="0" smtClean="0"/>
              <a:t> de </a:t>
            </a:r>
            <a:r>
              <a:rPr lang="de-CH" dirty="0" err="1" smtClean="0"/>
              <a:t>toutes</a:t>
            </a:r>
            <a:r>
              <a:rPr lang="de-CH" dirty="0" smtClean="0"/>
              <a:t> les </a:t>
            </a:r>
            <a:r>
              <a:rPr lang="de-CH" dirty="0" err="1" smtClean="0"/>
              <a:t>vitamines</a:t>
            </a:r>
            <a:r>
              <a:rPr lang="de-CH" dirty="0" smtClean="0"/>
              <a:t> et </a:t>
            </a:r>
            <a:r>
              <a:rPr lang="de-CH" dirty="0" err="1" smtClean="0"/>
              <a:t>minéraux</a:t>
            </a:r>
            <a:r>
              <a:rPr lang="de-CH" dirty="0" smtClean="0"/>
              <a:t>. </a:t>
            </a:r>
          </a:p>
          <a:p>
            <a:pPr fontAlgn="auto">
              <a:spcBef>
                <a:spcPts val="0"/>
              </a:spcBef>
              <a:spcAft>
                <a:spcPts val="0"/>
              </a:spcAft>
              <a:defRPr/>
            </a:pPr>
            <a:endParaRPr lang="fr-CH" dirty="0"/>
          </a:p>
        </p:txBody>
      </p:sp>
      <p:sp>
        <p:nvSpPr>
          <p:cNvPr id="3891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37CB36-3FDE-42EA-885C-1444A88C6AEB}" type="slidenum">
              <a:rPr lang="fr-CH"/>
              <a:pPr fontAlgn="base">
                <a:spcBef>
                  <a:spcPct val="0"/>
                </a:spcBef>
                <a:spcAft>
                  <a:spcPct val="0"/>
                </a:spcAft>
              </a:pPr>
              <a:t>13</a:t>
            </a:fld>
            <a:endParaRPr lang="fr-CH"/>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defRPr/>
            </a:pPr>
            <a:r>
              <a:rPr lang="de-CH" dirty="0" smtClean="0"/>
              <a:t>Il </a:t>
            </a:r>
            <a:r>
              <a:rPr lang="de-CH" dirty="0" err="1" smtClean="0"/>
              <a:t>est</a:t>
            </a:r>
            <a:r>
              <a:rPr lang="de-CH" dirty="0" smtClean="0"/>
              <a:t> </a:t>
            </a:r>
            <a:r>
              <a:rPr lang="de-CH" dirty="0" err="1" smtClean="0"/>
              <a:t>préférable</a:t>
            </a:r>
            <a:r>
              <a:rPr lang="de-CH" dirty="0" smtClean="0"/>
              <a:t> de </a:t>
            </a:r>
            <a:r>
              <a:rPr lang="de-CH" dirty="0" err="1" smtClean="0"/>
              <a:t>consommer</a:t>
            </a:r>
            <a:r>
              <a:rPr lang="de-CH" dirty="0" smtClean="0"/>
              <a:t> des </a:t>
            </a:r>
            <a:r>
              <a:rPr lang="de-CH" dirty="0" err="1" smtClean="0"/>
              <a:t>céréales</a:t>
            </a:r>
            <a:r>
              <a:rPr lang="de-CH" dirty="0" smtClean="0"/>
              <a:t> </a:t>
            </a:r>
            <a:r>
              <a:rPr lang="de-CH" dirty="0" err="1" smtClean="0"/>
              <a:t>complètes</a:t>
            </a:r>
            <a:r>
              <a:rPr lang="de-CH" dirty="0" smtClean="0"/>
              <a:t> </a:t>
            </a:r>
            <a:r>
              <a:rPr lang="de-CH" dirty="0" err="1" smtClean="0"/>
              <a:t>ou</a:t>
            </a:r>
            <a:r>
              <a:rPr lang="de-CH" dirty="0" smtClean="0"/>
              <a:t> </a:t>
            </a:r>
            <a:r>
              <a:rPr lang="de-CH" dirty="0" err="1" smtClean="0"/>
              <a:t>aux</a:t>
            </a:r>
            <a:r>
              <a:rPr lang="de-CH" dirty="0" smtClean="0"/>
              <a:t> </a:t>
            </a:r>
            <a:r>
              <a:rPr lang="de-CH" dirty="0" err="1" smtClean="0"/>
              <a:t>céréales</a:t>
            </a:r>
            <a:r>
              <a:rPr lang="de-CH" dirty="0" smtClean="0"/>
              <a:t> </a:t>
            </a:r>
            <a:r>
              <a:rPr lang="de-CH" dirty="0" err="1" smtClean="0"/>
              <a:t>afin</a:t>
            </a:r>
            <a:r>
              <a:rPr lang="de-CH" dirty="0" smtClean="0"/>
              <a:t> de </a:t>
            </a:r>
            <a:r>
              <a:rPr lang="de-CH" dirty="0" err="1" smtClean="0"/>
              <a:t>bénéficier</a:t>
            </a:r>
            <a:r>
              <a:rPr lang="de-CH" dirty="0" smtClean="0"/>
              <a:t> de </a:t>
            </a:r>
            <a:r>
              <a:rPr lang="de-CH" dirty="0" err="1" smtClean="0"/>
              <a:t>toutes</a:t>
            </a:r>
            <a:r>
              <a:rPr lang="de-CH" dirty="0" smtClean="0"/>
              <a:t> les </a:t>
            </a:r>
            <a:r>
              <a:rPr lang="de-CH" dirty="0" err="1" smtClean="0"/>
              <a:t>vitamines</a:t>
            </a:r>
            <a:r>
              <a:rPr lang="de-CH" dirty="0" smtClean="0"/>
              <a:t> et </a:t>
            </a:r>
            <a:r>
              <a:rPr lang="de-CH" dirty="0" err="1" smtClean="0"/>
              <a:t>minéraux</a:t>
            </a:r>
            <a:r>
              <a:rPr lang="de-CH" dirty="0" smtClean="0"/>
              <a:t>. </a:t>
            </a:r>
          </a:p>
          <a:p>
            <a:pPr fontAlgn="auto">
              <a:spcBef>
                <a:spcPts val="0"/>
              </a:spcBef>
              <a:spcAft>
                <a:spcPts val="0"/>
              </a:spcAft>
              <a:defRPr/>
            </a:pPr>
            <a:r>
              <a:rPr lang="de-CH" dirty="0" smtClean="0"/>
              <a:t>En </a:t>
            </a:r>
            <a:r>
              <a:rPr lang="de-CH" dirty="0" err="1" smtClean="0"/>
              <a:t>effet</a:t>
            </a:r>
            <a:r>
              <a:rPr lang="de-CH" dirty="0" smtClean="0"/>
              <a:t>, la </a:t>
            </a:r>
            <a:r>
              <a:rPr lang="de-CH" dirty="0" err="1" smtClean="0"/>
              <a:t>partie</a:t>
            </a:r>
            <a:r>
              <a:rPr lang="de-CH" dirty="0" smtClean="0"/>
              <a:t> la plus </a:t>
            </a:r>
            <a:r>
              <a:rPr lang="de-CH" dirty="0" err="1" smtClean="0"/>
              <a:t>riche</a:t>
            </a:r>
            <a:r>
              <a:rPr lang="de-CH" dirty="0" smtClean="0"/>
              <a:t> en </a:t>
            </a:r>
            <a:r>
              <a:rPr lang="de-CH" dirty="0" err="1" smtClean="0"/>
              <a:t>vitamines</a:t>
            </a:r>
            <a:r>
              <a:rPr lang="de-CH" dirty="0" smtClean="0"/>
              <a:t>, </a:t>
            </a:r>
            <a:r>
              <a:rPr lang="de-CH" dirty="0" err="1" smtClean="0"/>
              <a:t>fibres</a:t>
            </a:r>
            <a:r>
              <a:rPr lang="de-CH" dirty="0" smtClean="0"/>
              <a:t> et </a:t>
            </a:r>
            <a:r>
              <a:rPr lang="de-CH" dirty="0" err="1" smtClean="0"/>
              <a:t>minéraux</a:t>
            </a:r>
            <a:r>
              <a:rPr lang="de-CH" dirty="0" smtClean="0"/>
              <a:t> se </a:t>
            </a:r>
            <a:r>
              <a:rPr lang="de-CH" dirty="0" err="1" smtClean="0"/>
              <a:t>trouve</a:t>
            </a:r>
            <a:r>
              <a:rPr lang="de-CH" dirty="0" smtClean="0"/>
              <a:t> </a:t>
            </a:r>
            <a:r>
              <a:rPr lang="de-CH" dirty="0" err="1" smtClean="0"/>
              <a:t>dans</a:t>
            </a:r>
            <a:r>
              <a:rPr lang="de-CH" dirty="0" smtClean="0"/>
              <a:t> le </a:t>
            </a:r>
            <a:r>
              <a:rPr lang="de-CH" dirty="0" err="1" smtClean="0"/>
              <a:t>son</a:t>
            </a:r>
            <a:r>
              <a:rPr lang="de-CH" dirty="0" smtClean="0"/>
              <a:t> et à la </a:t>
            </a:r>
            <a:r>
              <a:rPr lang="de-CH" dirty="0" err="1" smtClean="0"/>
              <a:t>surface</a:t>
            </a:r>
            <a:r>
              <a:rPr lang="de-CH" dirty="0" smtClean="0"/>
              <a:t> de </a:t>
            </a:r>
            <a:r>
              <a:rPr lang="de-CH" dirty="0" err="1" smtClean="0"/>
              <a:t>l‘endosperme</a:t>
            </a:r>
            <a:r>
              <a:rPr lang="de-CH" dirty="0" smtClean="0"/>
              <a:t>. </a:t>
            </a:r>
          </a:p>
          <a:p>
            <a:pPr fontAlgn="auto">
              <a:spcBef>
                <a:spcPts val="0"/>
              </a:spcBef>
              <a:spcAft>
                <a:spcPts val="0"/>
              </a:spcAft>
              <a:defRPr/>
            </a:pPr>
            <a:r>
              <a:rPr lang="de-CH" dirty="0" err="1" smtClean="0"/>
              <a:t>Lorsque</a:t>
            </a:r>
            <a:r>
              <a:rPr lang="de-CH" dirty="0" smtClean="0"/>
              <a:t> </a:t>
            </a:r>
            <a:r>
              <a:rPr lang="de-CH" dirty="0" err="1" smtClean="0"/>
              <a:t>l‘on</a:t>
            </a:r>
            <a:r>
              <a:rPr lang="de-CH" dirty="0" smtClean="0"/>
              <a:t> </a:t>
            </a:r>
            <a:r>
              <a:rPr lang="de-CH" dirty="0" err="1" smtClean="0"/>
              <a:t>consomme</a:t>
            </a:r>
            <a:r>
              <a:rPr lang="de-CH" dirty="0" smtClean="0"/>
              <a:t> des </a:t>
            </a:r>
            <a:r>
              <a:rPr lang="de-CH" dirty="0" err="1" smtClean="0"/>
              <a:t>céréales</a:t>
            </a:r>
            <a:r>
              <a:rPr lang="de-CH" dirty="0" smtClean="0"/>
              <a:t> </a:t>
            </a:r>
            <a:r>
              <a:rPr lang="de-CH" dirty="0" err="1" smtClean="0"/>
              <a:t>raffinées</a:t>
            </a:r>
            <a:r>
              <a:rPr lang="de-CH" dirty="0" smtClean="0"/>
              <a:t> (</a:t>
            </a:r>
            <a:r>
              <a:rPr lang="de-CH" dirty="0" err="1" smtClean="0"/>
              <a:t>blanches</a:t>
            </a:r>
            <a:r>
              <a:rPr lang="de-CH" dirty="0" smtClean="0"/>
              <a:t>) </a:t>
            </a:r>
            <a:r>
              <a:rPr lang="de-CH" dirty="0" err="1" smtClean="0"/>
              <a:t>nous</a:t>
            </a:r>
            <a:r>
              <a:rPr lang="de-CH" dirty="0" smtClean="0"/>
              <a:t> ne </a:t>
            </a:r>
            <a:r>
              <a:rPr lang="de-CH" dirty="0" err="1" smtClean="0"/>
              <a:t>consommons</a:t>
            </a:r>
            <a:r>
              <a:rPr lang="de-CH" dirty="0" smtClean="0"/>
              <a:t> </a:t>
            </a:r>
            <a:r>
              <a:rPr lang="de-CH" dirty="0" err="1" smtClean="0"/>
              <a:t>que</a:t>
            </a:r>
            <a:r>
              <a:rPr lang="de-CH" dirty="0" smtClean="0"/>
              <a:t> </a:t>
            </a:r>
            <a:r>
              <a:rPr lang="de-CH" dirty="0" err="1" smtClean="0"/>
              <a:t>l‘endosperme</a:t>
            </a:r>
            <a:r>
              <a:rPr lang="de-CH" dirty="0" smtClean="0"/>
              <a:t> et le </a:t>
            </a:r>
            <a:r>
              <a:rPr lang="de-CH" dirty="0" err="1" smtClean="0"/>
              <a:t>germe</a:t>
            </a:r>
            <a:r>
              <a:rPr lang="de-CH" dirty="0" smtClean="0"/>
              <a:t>.</a:t>
            </a:r>
            <a:endParaRPr lang="fr-CH" dirty="0"/>
          </a:p>
        </p:txBody>
      </p:sp>
      <p:sp>
        <p:nvSpPr>
          <p:cNvPr id="4096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540D9AB-C73C-4544-8CBA-022EFD8B7D4A}" type="slidenum">
              <a:rPr lang="fr-CH"/>
              <a:pPr fontAlgn="base">
                <a:spcBef>
                  <a:spcPct val="0"/>
                </a:spcBef>
                <a:spcAft>
                  <a:spcPct val="0"/>
                </a:spcAft>
              </a:pPr>
              <a:t>14</a:t>
            </a:fld>
            <a:endParaRPr lang="fr-CH"/>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buFontTx/>
              <a:buChar char="-"/>
              <a:defRPr/>
            </a:pPr>
            <a:endParaRPr lang="de-CH" dirty="0" smtClean="0"/>
          </a:p>
          <a:p>
            <a:pPr fontAlgn="auto">
              <a:spcBef>
                <a:spcPts val="0"/>
              </a:spcBef>
              <a:spcAft>
                <a:spcPts val="0"/>
              </a:spcAft>
              <a:defRPr/>
            </a:pPr>
            <a:endParaRPr lang="fr-CH" dirty="0"/>
          </a:p>
        </p:txBody>
      </p:sp>
      <p:sp>
        <p:nvSpPr>
          <p:cNvPr id="43011"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1D6F962-4248-412D-826C-F381B833FEAA}" type="slidenum">
              <a:rPr lang="fr-CH"/>
              <a:pPr fontAlgn="base">
                <a:spcBef>
                  <a:spcPct val="0"/>
                </a:spcBef>
                <a:spcAft>
                  <a:spcPct val="0"/>
                </a:spcAft>
              </a:pPr>
              <a:t>15</a:t>
            </a:fld>
            <a:endParaRPr lang="fr-CH"/>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505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CH" smtClean="0"/>
          </a:p>
        </p:txBody>
      </p:sp>
      <p:sp>
        <p:nvSpPr>
          <p:cNvPr id="45059"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4DDD0B-A8AB-49FD-ACC7-CB413A2B9F1C}" type="slidenum">
              <a:rPr lang="fr-CH"/>
              <a:pPr fontAlgn="base">
                <a:spcBef>
                  <a:spcPct val="0"/>
                </a:spcBef>
                <a:spcAft>
                  <a:spcPct val="0"/>
                </a:spcAft>
              </a:pPr>
              <a:t>16</a:t>
            </a:fld>
            <a:endParaRPr lang="fr-CH"/>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710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CH" smtClean="0"/>
          </a:p>
        </p:txBody>
      </p:sp>
      <p:sp>
        <p:nvSpPr>
          <p:cNvPr id="4710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91BEAAC-3831-4E45-9058-07D5836B6F92}" type="slidenum">
              <a:rPr lang="fr-CH"/>
              <a:pPr fontAlgn="base">
                <a:spcBef>
                  <a:spcPct val="0"/>
                </a:spcBef>
                <a:spcAft>
                  <a:spcPct val="0"/>
                </a:spcAft>
              </a:pPr>
              <a:t>17</a:t>
            </a:fld>
            <a:endParaRPr lang="fr-CH"/>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915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fr-CH" smtClean="0"/>
              <a:t>On retrouve des oméga 3 dans certaines variété d’œufs également. Ce sont en réalité les poules qui ont été alimentées avec des graines de lin.</a:t>
            </a:r>
          </a:p>
        </p:txBody>
      </p:sp>
      <p:sp>
        <p:nvSpPr>
          <p:cNvPr id="4915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F3D0653-7434-450F-96C9-B1A5E728F13D}" type="slidenum">
              <a:rPr lang="fr-CH"/>
              <a:pPr fontAlgn="base">
                <a:spcBef>
                  <a:spcPct val="0"/>
                </a:spcBef>
                <a:spcAft>
                  <a:spcPct val="0"/>
                </a:spcAft>
              </a:pPr>
              <a:t>18</a:t>
            </a:fld>
            <a:endParaRPr lang="fr-CH"/>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5120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CH" smtClean="0"/>
          </a:p>
        </p:txBody>
      </p:sp>
      <p:sp>
        <p:nvSpPr>
          <p:cNvPr id="5120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FA9DF3E-7CAD-4E36-A70D-556BE0DCB028}" type="slidenum">
              <a:rPr lang="fr-CH"/>
              <a:pPr fontAlgn="base">
                <a:spcBef>
                  <a:spcPct val="0"/>
                </a:spcBef>
                <a:spcAft>
                  <a:spcPct val="0"/>
                </a:spcAft>
              </a:pPr>
              <a:t>19</a:t>
            </a:fld>
            <a:endParaRPr lang="fr-CH"/>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53250"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CH" smtClean="0"/>
          </a:p>
        </p:txBody>
      </p:sp>
      <p:sp>
        <p:nvSpPr>
          <p:cNvPr id="53251"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88260C3-42C5-443D-A4B8-48545F80C29F}" type="slidenum">
              <a:rPr lang="fr-CH"/>
              <a:pPr fontAlgn="base">
                <a:spcBef>
                  <a:spcPct val="0"/>
                </a:spcBef>
                <a:spcAft>
                  <a:spcPct val="0"/>
                </a:spcAft>
              </a:pPr>
              <a:t>20</a:t>
            </a:fld>
            <a:endParaRPr lang="fr-CH"/>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5529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fr-CH" smtClean="0"/>
              <a:t>Vit A: favorise la croissance des os et des dents, maintien la peau en santé, protège contre les infections, contribue à une bonne vision et à un rôle d’antioxydant.</a:t>
            </a:r>
          </a:p>
        </p:txBody>
      </p:sp>
      <p:sp>
        <p:nvSpPr>
          <p:cNvPr id="55299"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D8E4C81-74CE-48B7-9EB8-58A955C3DA8D}" type="slidenum">
              <a:rPr lang="fr-CH"/>
              <a:pPr fontAlgn="base">
                <a:spcBef>
                  <a:spcPct val="0"/>
                </a:spcBef>
                <a:spcAft>
                  <a:spcPct val="0"/>
                </a:spcAft>
              </a:pPr>
              <a:t>21</a:t>
            </a:fld>
            <a:endParaRPr lang="fr-CH"/>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CH" smtClean="0"/>
          </a:p>
        </p:txBody>
      </p:sp>
      <p:sp>
        <p:nvSpPr>
          <p:cNvPr id="1843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C876EA-A157-43C0-A410-75F330177BCB}" type="slidenum">
              <a:rPr lang="fr-CH"/>
              <a:pPr fontAlgn="base">
                <a:spcBef>
                  <a:spcPct val="0"/>
                </a:spcBef>
                <a:spcAft>
                  <a:spcPct val="0"/>
                </a:spcAft>
              </a:pPr>
              <a:t>2</a:t>
            </a:fld>
            <a:endParaRPr lang="fr-CH"/>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buFontTx/>
              <a:buChar char="-"/>
              <a:defRPr/>
            </a:pPr>
            <a:endParaRPr lang="de-CH" dirty="0" smtClean="0"/>
          </a:p>
          <a:p>
            <a:pPr fontAlgn="auto">
              <a:spcBef>
                <a:spcPts val="0"/>
              </a:spcBef>
              <a:spcAft>
                <a:spcPts val="0"/>
              </a:spcAft>
              <a:defRPr/>
            </a:pPr>
            <a:endParaRPr lang="fr-CH" dirty="0"/>
          </a:p>
        </p:txBody>
      </p:sp>
      <p:sp>
        <p:nvSpPr>
          <p:cNvPr id="5734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61D6347-93C7-4C57-83BE-175509F3FE54}" type="slidenum">
              <a:rPr lang="fr-CH"/>
              <a:pPr fontAlgn="base">
                <a:spcBef>
                  <a:spcPct val="0"/>
                </a:spcBef>
                <a:spcAft>
                  <a:spcPct val="0"/>
                </a:spcAft>
              </a:pPr>
              <a:t>22</a:t>
            </a:fld>
            <a:endParaRPr lang="fr-CH"/>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defRPr/>
            </a:pPr>
            <a:r>
              <a:rPr lang="fr-CH" dirty="0" smtClean="0"/>
              <a:t>Cet excès de matière grasse et notamment en graisses saturées est principalement due à la consommation de graisses cachées et notamment de viande!</a:t>
            </a:r>
            <a:endParaRPr lang="de-CH" dirty="0" smtClean="0"/>
          </a:p>
        </p:txBody>
      </p:sp>
      <p:sp>
        <p:nvSpPr>
          <p:cNvPr id="5939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CCF8696-7ADA-47BA-85FC-E0B53CA0C885}" type="slidenum">
              <a:rPr lang="fr-CH"/>
              <a:pPr fontAlgn="base">
                <a:spcBef>
                  <a:spcPct val="0"/>
                </a:spcBef>
                <a:spcAft>
                  <a:spcPct val="0"/>
                </a:spcAft>
              </a:pPr>
              <a:t>23</a:t>
            </a:fld>
            <a:endParaRPr lang="fr-CH"/>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defRPr/>
            </a:pPr>
            <a:r>
              <a:rPr lang="de-CH" dirty="0" smtClean="0"/>
              <a:t>Attention: </a:t>
            </a:r>
            <a:r>
              <a:rPr lang="de-CH" dirty="0" err="1" smtClean="0"/>
              <a:t>trans</a:t>
            </a:r>
            <a:r>
              <a:rPr lang="de-CH" dirty="0" smtClean="0"/>
              <a:t> ne </a:t>
            </a:r>
            <a:r>
              <a:rPr lang="de-CH" dirty="0" err="1" smtClean="0"/>
              <a:t>signifie</a:t>
            </a:r>
            <a:r>
              <a:rPr lang="de-CH" dirty="0" smtClean="0"/>
              <a:t> </a:t>
            </a:r>
            <a:r>
              <a:rPr lang="de-CH" dirty="0" err="1" smtClean="0"/>
              <a:t>pas</a:t>
            </a:r>
            <a:r>
              <a:rPr lang="de-CH" dirty="0" smtClean="0"/>
              <a:t> </a:t>
            </a:r>
            <a:r>
              <a:rPr lang="de-CH" dirty="0" err="1" smtClean="0"/>
              <a:t>transgénique</a:t>
            </a:r>
            <a:r>
              <a:rPr lang="de-CH" dirty="0" smtClean="0"/>
              <a:t> </a:t>
            </a:r>
            <a:r>
              <a:rPr lang="de-CH" dirty="0" err="1" smtClean="0"/>
              <a:t>ou</a:t>
            </a:r>
            <a:r>
              <a:rPr lang="de-CH" dirty="0" smtClean="0"/>
              <a:t> </a:t>
            </a:r>
            <a:r>
              <a:rPr lang="de-CH" dirty="0" err="1" smtClean="0"/>
              <a:t>transformée</a:t>
            </a:r>
            <a:r>
              <a:rPr lang="de-CH" dirty="0" smtClean="0"/>
              <a:t> </a:t>
            </a:r>
            <a:r>
              <a:rPr lang="de-CH" dirty="0" err="1" smtClean="0"/>
              <a:t>c‘est</a:t>
            </a:r>
            <a:r>
              <a:rPr lang="de-CH" dirty="0" smtClean="0"/>
              <a:t> </a:t>
            </a:r>
            <a:r>
              <a:rPr lang="de-CH" dirty="0" err="1" smtClean="0"/>
              <a:t>uniquement</a:t>
            </a:r>
            <a:r>
              <a:rPr lang="de-CH" dirty="0" smtClean="0"/>
              <a:t> </a:t>
            </a:r>
            <a:r>
              <a:rPr lang="de-CH" dirty="0" err="1" smtClean="0"/>
              <a:t>l‘appellation</a:t>
            </a:r>
            <a:r>
              <a:rPr lang="de-CH" dirty="0" smtClean="0"/>
              <a:t> du type de </a:t>
            </a:r>
            <a:r>
              <a:rPr lang="de-CH" dirty="0" err="1" smtClean="0"/>
              <a:t>structure</a:t>
            </a:r>
            <a:r>
              <a:rPr lang="de-CH" dirty="0" smtClean="0"/>
              <a:t> </a:t>
            </a:r>
            <a:r>
              <a:rPr lang="de-CH" dirty="0" err="1" smtClean="0"/>
              <a:t>moléculaire</a:t>
            </a:r>
            <a:r>
              <a:rPr lang="de-CH" dirty="0" smtClean="0"/>
              <a:t>.</a:t>
            </a:r>
          </a:p>
        </p:txBody>
      </p:sp>
      <p:sp>
        <p:nvSpPr>
          <p:cNvPr id="6144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92265E-B68B-496A-B7E8-A36023B82B34}" type="slidenum">
              <a:rPr lang="fr-CH"/>
              <a:pPr fontAlgn="base">
                <a:spcBef>
                  <a:spcPct val="0"/>
                </a:spcBef>
                <a:spcAft>
                  <a:spcPct val="0"/>
                </a:spcAft>
              </a:pPr>
              <a:t>24</a:t>
            </a:fld>
            <a:endParaRPr lang="fr-CH"/>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defRPr/>
            </a:pPr>
            <a:endParaRPr lang="de-CH" dirty="0" smtClean="0"/>
          </a:p>
        </p:txBody>
      </p:sp>
      <p:sp>
        <p:nvSpPr>
          <p:cNvPr id="63491"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FDFC43-9796-4376-AB23-508613BDE46F}" type="slidenum">
              <a:rPr lang="fr-CH"/>
              <a:pPr fontAlgn="base">
                <a:spcBef>
                  <a:spcPct val="0"/>
                </a:spcBef>
                <a:spcAft>
                  <a:spcPct val="0"/>
                </a:spcAft>
              </a:pPr>
              <a:t>25</a:t>
            </a:fld>
            <a:endParaRPr lang="fr-CH"/>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defRPr/>
            </a:pPr>
            <a:endParaRPr lang="de-CH" dirty="0" smtClean="0"/>
          </a:p>
        </p:txBody>
      </p:sp>
      <p:sp>
        <p:nvSpPr>
          <p:cNvPr id="65539"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D59F7B-604F-49C6-B1E8-8984F476B7F3}" type="slidenum">
              <a:rPr lang="fr-CH"/>
              <a:pPr fontAlgn="base">
                <a:spcBef>
                  <a:spcPct val="0"/>
                </a:spcBef>
                <a:spcAft>
                  <a:spcPct val="0"/>
                </a:spcAft>
              </a:pPr>
              <a:t>26</a:t>
            </a:fld>
            <a:endParaRPr lang="fr-CH"/>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defRPr/>
            </a:pPr>
            <a:endParaRPr lang="de-CH" dirty="0" smtClean="0"/>
          </a:p>
        </p:txBody>
      </p:sp>
      <p:sp>
        <p:nvSpPr>
          <p:cNvPr id="6758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58CD0F-9C28-44B7-B1BF-160E283B87ED}" type="slidenum">
              <a:rPr lang="fr-CH"/>
              <a:pPr fontAlgn="base">
                <a:spcBef>
                  <a:spcPct val="0"/>
                </a:spcBef>
                <a:spcAft>
                  <a:spcPct val="0"/>
                </a:spcAft>
              </a:pPr>
              <a:t>27</a:t>
            </a:fld>
            <a:endParaRPr lang="fr-CH"/>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defRPr/>
            </a:pPr>
            <a:endParaRPr lang="de-CH" dirty="0" smtClean="0"/>
          </a:p>
        </p:txBody>
      </p:sp>
      <p:sp>
        <p:nvSpPr>
          <p:cNvPr id="6963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0DA2CE5-6C20-47FF-9E86-903BAB81D768}" type="slidenum">
              <a:rPr lang="fr-CH"/>
              <a:pPr fontAlgn="base">
                <a:spcBef>
                  <a:spcPct val="0"/>
                </a:spcBef>
                <a:spcAft>
                  <a:spcPct val="0"/>
                </a:spcAft>
              </a:pPr>
              <a:t>28</a:t>
            </a:fld>
            <a:endParaRPr lang="fr-CH"/>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defRPr/>
            </a:pPr>
            <a:endParaRPr lang="de-CH" dirty="0" smtClean="0"/>
          </a:p>
        </p:txBody>
      </p:sp>
      <p:sp>
        <p:nvSpPr>
          <p:cNvPr id="7168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6C0E6-3620-4781-B13C-3B6EC0AE3160}" type="slidenum">
              <a:rPr lang="fr-CH"/>
              <a:pPr fontAlgn="base">
                <a:spcBef>
                  <a:spcPct val="0"/>
                </a:spcBef>
                <a:spcAft>
                  <a:spcPct val="0"/>
                </a:spcAft>
              </a:pPr>
              <a:t>29</a:t>
            </a:fld>
            <a:endParaRPr lang="fr-CH"/>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048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CH" smtClean="0"/>
          </a:p>
        </p:txBody>
      </p:sp>
      <p:sp>
        <p:nvSpPr>
          <p:cNvPr id="2048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BF09735-D807-40BE-B688-9C9FCA5C2691}" type="slidenum">
              <a:rPr lang="fr-CH"/>
              <a:pPr fontAlgn="base">
                <a:spcBef>
                  <a:spcPct val="0"/>
                </a:spcBef>
                <a:spcAft>
                  <a:spcPct val="0"/>
                </a:spcAft>
              </a:pPr>
              <a:t>3</a:t>
            </a:fld>
            <a:endParaRPr lang="fr-CH"/>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2530"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CH" smtClean="0"/>
          </a:p>
        </p:txBody>
      </p:sp>
      <p:sp>
        <p:nvSpPr>
          <p:cNvPr id="22531"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FA6B550-BC8F-4A14-A437-47029668C4C5}" type="slidenum">
              <a:rPr lang="fr-CH"/>
              <a:pPr fontAlgn="base">
                <a:spcBef>
                  <a:spcPct val="0"/>
                </a:spcBef>
                <a:spcAft>
                  <a:spcPct val="0"/>
                </a:spcAft>
              </a:pPr>
              <a:t>4</a:t>
            </a:fld>
            <a:endParaRPr lang="fr-CH"/>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457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CH" smtClean="0"/>
          </a:p>
        </p:txBody>
      </p:sp>
      <p:sp>
        <p:nvSpPr>
          <p:cNvPr id="24579"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3C2A076-CA9C-4D70-A2A9-726C67D5B68B}" type="slidenum">
              <a:rPr lang="fr-CH"/>
              <a:pPr fontAlgn="base">
                <a:spcBef>
                  <a:spcPct val="0"/>
                </a:spcBef>
                <a:spcAft>
                  <a:spcPct val="0"/>
                </a:spcAft>
              </a:pPr>
              <a:t>5</a:t>
            </a:fld>
            <a:endParaRPr lang="fr-CH"/>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662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CH" smtClean="0"/>
          </a:p>
        </p:txBody>
      </p:sp>
      <p:sp>
        <p:nvSpPr>
          <p:cNvPr id="2662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F91BCC-9262-4502-9784-7B0B4AA3C93B}" type="slidenum">
              <a:rPr lang="fr-CH"/>
              <a:pPr fontAlgn="base">
                <a:spcBef>
                  <a:spcPct val="0"/>
                </a:spcBef>
                <a:spcAft>
                  <a:spcPct val="0"/>
                </a:spcAft>
              </a:pPr>
              <a:t>6</a:t>
            </a:fld>
            <a:endParaRPr lang="fr-CH"/>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969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de-CH" b="1" smtClean="0"/>
              <a:t>Glycémie: Réaction du corps </a:t>
            </a:r>
            <a:r>
              <a:rPr lang="de-CH" b="1" smtClean="0">
                <a:sym typeface="Wingdings" pitchFamily="2" charset="2"/>
              </a:rPr>
              <a:t> libération dînsuline (homone permettant de diminuer le taux de sucre dans le sang en le faisant passer dans les cellules = stockage = prise de poids!</a:t>
            </a:r>
            <a:endParaRPr lang="de-CH" b="1" smtClean="0"/>
          </a:p>
          <a:p>
            <a:pPr>
              <a:spcBef>
                <a:spcPct val="0"/>
              </a:spcBef>
            </a:pPr>
            <a:r>
              <a:rPr lang="de-CH" b="1" smtClean="0"/>
              <a:t>Cancer: par fermentation intestinale qui perturbe la flore bactérienne</a:t>
            </a:r>
          </a:p>
        </p:txBody>
      </p:sp>
      <p:sp>
        <p:nvSpPr>
          <p:cNvPr id="29699"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71E90D-F5C5-4F82-8A9F-DFF4BC0494C2}" type="slidenum">
              <a:rPr lang="fr-CH"/>
              <a:pPr fontAlgn="base">
                <a:spcBef>
                  <a:spcPct val="0"/>
                </a:spcBef>
                <a:spcAft>
                  <a:spcPct val="0"/>
                </a:spcAft>
              </a:pPr>
              <a:t>8</a:t>
            </a:fld>
            <a:endParaRPr lang="fr-CH"/>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buFontTx/>
              <a:buChar char="-"/>
              <a:defRPr/>
            </a:pPr>
            <a:endParaRPr lang="de-CH" dirty="0" smtClean="0"/>
          </a:p>
          <a:p>
            <a:pPr fontAlgn="auto">
              <a:spcBef>
                <a:spcPts val="0"/>
              </a:spcBef>
              <a:spcAft>
                <a:spcPts val="0"/>
              </a:spcAft>
              <a:defRPr/>
            </a:pPr>
            <a:endParaRPr lang="fr-CH" dirty="0"/>
          </a:p>
        </p:txBody>
      </p:sp>
      <p:sp>
        <p:nvSpPr>
          <p:cNvPr id="3174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E700E5C-4FBB-4C41-AD04-575F212762E6}" type="slidenum">
              <a:rPr lang="fr-CH"/>
              <a:pPr fontAlgn="base">
                <a:spcBef>
                  <a:spcPct val="0"/>
                </a:spcBef>
                <a:spcAft>
                  <a:spcPct val="0"/>
                </a:spcAft>
              </a:pPr>
              <a:t>9</a:t>
            </a:fld>
            <a:endParaRPr lang="fr-CH"/>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lnSpcReduction="10000"/>
          </a:bodyPr>
          <a:lstStyle/>
          <a:p>
            <a:pPr fontAlgn="auto">
              <a:spcBef>
                <a:spcPts val="0"/>
              </a:spcBef>
              <a:spcAft>
                <a:spcPts val="0"/>
              </a:spcAft>
              <a:buFontTx/>
              <a:buChar char="-"/>
              <a:defRPr/>
            </a:pPr>
            <a:endParaRPr lang="de-CH" dirty="0" smtClean="0"/>
          </a:p>
          <a:p>
            <a:pPr fontAlgn="auto">
              <a:spcBef>
                <a:spcPts val="0"/>
              </a:spcBef>
              <a:spcAft>
                <a:spcPts val="0"/>
              </a:spcAft>
              <a:defRPr/>
            </a:pPr>
            <a:endParaRPr lang="fr-CH" dirty="0"/>
          </a:p>
        </p:txBody>
      </p:sp>
      <p:sp>
        <p:nvSpPr>
          <p:cNvPr id="3379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978675-8DDE-4B97-BB2C-7AD174CA288E}" type="slidenum">
              <a:rPr lang="fr-CH"/>
              <a:pPr fontAlgn="base">
                <a:spcBef>
                  <a:spcPct val="0"/>
                </a:spcBef>
                <a:spcAft>
                  <a:spcPct val="0"/>
                </a:spcAft>
              </a:pPr>
              <a:t>10</a:t>
            </a:fld>
            <a:endParaRPr lang="fr-C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Forme libre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Titr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fr-FR" smtClean="0"/>
              <a:t>Cliquez pour modifier le style du titre</a:t>
            </a:r>
            <a:endParaRPr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6" name="Espace réservé de la date 29"/>
          <p:cNvSpPr>
            <a:spLocks noGrp="1"/>
          </p:cNvSpPr>
          <p:nvPr>
            <p:ph type="dt" sz="half" idx="10"/>
          </p:nvPr>
        </p:nvSpPr>
        <p:spPr/>
        <p:txBody>
          <a:bodyPr/>
          <a:lstStyle>
            <a:lvl1pPr>
              <a:defRPr/>
            </a:lvl1pPr>
          </a:lstStyle>
          <a:p>
            <a:pPr>
              <a:defRPr/>
            </a:pPr>
            <a:r>
              <a:rPr lang="fr-CH"/>
              <a:t>Daniela Di Capua, Diététicienne diplômée HES</a:t>
            </a:r>
          </a:p>
        </p:txBody>
      </p:sp>
      <p:sp>
        <p:nvSpPr>
          <p:cNvPr id="7" name="Espace réservé du pied de page 18"/>
          <p:cNvSpPr>
            <a:spLocks noGrp="1"/>
          </p:cNvSpPr>
          <p:nvPr>
            <p:ph type="ftr" sz="quarter" idx="11"/>
          </p:nvPr>
        </p:nvSpPr>
        <p:spPr/>
        <p:txBody>
          <a:bodyPr/>
          <a:lstStyle>
            <a:lvl1pPr>
              <a:defRPr/>
            </a:lvl1pPr>
          </a:lstStyle>
          <a:p>
            <a:pPr>
              <a:defRPr/>
            </a:pPr>
            <a:endParaRPr lang="fr-CH"/>
          </a:p>
        </p:txBody>
      </p:sp>
      <p:sp>
        <p:nvSpPr>
          <p:cNvPr id="8" name="Espace réservé du numéro de diapositive 26"/>
          <p:cNvSpPr>
            <a:spLocks noGrp="1"/>
          </p:cNvSpPr>
          <p:nvPr>
            <p:ph type="sldNum" sz="quarter" idx="12"/>
          </p:nvPr>
        </p:nvSpPr>
        <p:spPr/>
        <p:txBody>
          <a:bodyPr/>
          <a:lstStyle>
            <a:lvl1pPr>
              <a:defRPr/>
            </a:lvl1pPr>
          </a:lstStyle>
          <a:p>
            <a:pPr>
              <a:defRPr/>
            </a:pPr>
            <a:fld id="{F00176BE-70E2-42AF-9605-2F1890DFD98D}" type="slidenum">
              <a:rPr lang="fr-CH"/>
              <a:pPr>
                <a:defRPr/>
              </a:pPr>
              <a:t>‹N°›</a:t>
            </a:fld>
            <a:endParaRPr lang="fr-C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r>
              <a:rPr lang="fr-CH"/>
              <a:t>Daniela Di Capua, Diététicienne diplômée HES</a:t>
            </a:r>
          </a:p>
        </p:txBody>
      </p:sp>
      <p:sp>
        <p:nvSpPr>
          <p:cNvPr id="5" name="Espace réservé du pied de page 21"/>
          <p:cNvSpPr>
            <a:spLocks noGrp="1"/>
          </p:cNvSpPr>
          <p:nvPr>
            <p:ph type="ftr" sz="quarter" idx="11"/>
          </p:nvPr>
        </p:nvSpPr>
        <p:spPr/>
        <p:txBody>
          <a:bodyPr/>
          <a:lstStyle>
            <a:lvl1pPr>
              <a:defRPr/>
            </a:lvl1pPr>
          </a:lstStyle>
          <a:p>
            <a:pPr>
              <a:defRPr/>
            </a:pPr>
            <a:endParaRPr lang="fr-CH"/>
          </a:p>
        </p:txBody>
      </p:sp>
      <p:sp>
        <p:nvSpPr>
          <p:cNvPr id="6" name="Espace réservé du numéro de diapositive 17"/>
          <p:cNvSpPr>
            <a:spLocks noGrp="1"/>
          </p:cNvSpPr>
          <p:nvPr>
            <p:ph type="sldNum" sz="quarter" idx="12"/>
          </p:nvPr>
        </p:nvSpPr>
        <p:spPr/>
        <p:txBody>
          <a:bodyPr/>
          <a:lstStyle>
            <a:lvl1pPr>
              <a:defRPr/>
            </a:lvl1pPr>
          </a:lstStyle>
          <a:p>
            <a:pPr>
              <a:defRPr/>
            </a:pPr>
            <a:fld id="{E6FA6E49-7A73-40EE-BBF2-8F9F40A04918}" type="slidenum">
              <a:rPr lang="fr-CH"/>
              <a:pPr>
                <a:defRPr/>
              </a:pPr>
              <a:t>‹N°›</a:t>
            </a:fld>
            <a:endParaRPr lang="fr-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r>
              <a:rPr lang="fr-CH"/>
              <a:t>Daniela Di Capua, Diététicienne diplômée HES</a:t>
            </a:r>
          </a:p>
        </p:txBody>
      </p:sp>
      <p:sp>
        <p:nvSpPr>
          <p:cNvPr id="5" name="Espace réservé du pied de page 21"/>
          <p:cNvSpPr>
            <a:spLocks noGrp="1"/>
          </p:cNvSpPr>
          <p:nvPr>
            <p:ph type="ftr" sz="quarter" idx="11"/>
          </p:nvPr>
        </p:nvSpPr>
        <p:spPr/>
        <p:txBody>
          <a:bodyPr/>
          <a:lstStyle>
            <a:lvl1pPr>
              <a:defRPr/>
            </a:lvl1pPr>
          </a:lstStyle>
          <a:p>
            <a:pPr>
              <a:defRPr/>
            </a:pPr>
            <a:endParaRPr lang="fr-CH"/>
          </a:p>
        </p:txBody>
      </p:sp>
      <p:sp>
        <p:nvSpPr>
          <p:cNvPr id="6" name="Espace réservé du numéro de diapositive 17"/>
          <p:cNvSpPr>
            <a:spLocks noGrp="1"/>
          </p:cNvSpPr>
          <p:nvPr>
            <p:ph type="sldNum" sz="quarter" idx="12"/>
          </p:nvPr>
        </p:nvSpPr>
        <p:spPr/>
        <p:txBody>
          <a:bodyPr/>
          <a:lstStyle>
            <a:lvl1pPr>
              <a:defRPr/>
            </a:lvl1pPr>
          </a:lstStyle>
          <a:p>
            <a:pPr>
              <a:defRPr/>
            </a:pPr>
            <a:fld id="{253EDAD6-40D7-446A-96D1-6EB891EDD008}" type="slidenum">
              <a:rPr lang="fr-CH"/>
              <a:pPr>
                <a:defRPr/>
              </a:pPr>
              <a:t>‹N°›</a:t>
            </a:fld>
            <a:endParaRPr lang="fr-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r>
              <a:rPr lang="fr-CH"/>
              <a:t>Daniela Di Capua, Diététicienne diplômée HES</a:t>
            </a:r>
          </a:p>
        </p:txBody>
      </p:sp>
      <p:sp>
        <p:nvSpPr>
          <p:cNvPr id="5" name="Espace réservé du pied de page 21"/>
          <p:cNvSpPr>
            <a:spLocks noGrp="1"/>
          </p:cNvSpPr>
          <p:nvPr>
            <p:ph type="ftr" sz="quarter" idx="11"/>
          </p:nvPr>
        </p:nvSpPr>
        <p:spPr/>
        <p:txBody>
          <a:bodyPr/>
          <a:lstStyle>
            <a:lvl1pPr>
              <a:defRPr/>
            </a:lvl1pPr>
          </a:lstStyle>
          <a:p>
            <a:pPr>
              <a:defRPr/>
            </a:pPr>
            <a:endParaRPr lang="fr-CH"/>
          </a:p>
        </p:txBody>
      </p:sp>
      <p:sp>
        <p:nvSpPr>
          <p:cNvPr id="6" name="Espace réservé du numéro de diapositive 17"/>
          <p:cNvSpPr>
            <a:spLocks noGrp="1"/>
          </p:cNvSpPr>
          <p:nvPr>
            <p:ph type="sldNum" sz="quarter" idx="12"/>
          </p:nvPr>
        </p:nvSpPr>
        <p:spPr/>
        <p:txBody>
          <a:bodyPr/>
          <a:lstStyle>
            <a:lvl1pPr>
              <a:defRPr/>
            </a:lvl1pPr>
          </a:lstStyle>
          <a:p>
            <a:pPr>
              <a:defRPr/>
            </a:pPr>
            <a:fld id="{EF0B78A9-92E7-474C-A537-1446B3A02772}" type="slidenum">
              <a:rPr lang="fr-CH"/>
              <a:pPr>
                <a:defRPr/>
              </a:pPr>
              <a:t>‹N°›</a:t>
            </a:fld>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Forme libre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6" name="Espace réservé de la date 3"/>
          <p:cNvSpPr>
            <a:spLocks noGrp="1"/>
          </p:cNvSpPr>
          <p:nvPr>
            <p:ph type="dt" sz="half" idx="10"/>
          </p:nvPr>
        </p:nvSpPr>
        <p:spPr/>
        <p:txBody>
          <a:bodyPr/>
          <a:lstStyle>
            <a:lvl1pPr>
              <a:defRPr/>
            </a:lvl1pPr>
          </a:lstStyle>
          <a:p>
            <a:pPr>
              <a:defRPr/>
            </a:pPr>
            <a:r>
              <a:rPr lang="fr-CH"/>
              <a:t>Daniela Di Capua, Diététicienne diplômée HES</a:t>
            </a:r>
          </a:p>
        </p:txBody>
      </p:sp>
      <p:sp>
        <p:nvSpPr>
          <p:cNvPr id="7" name="Espace réservé du pied de page 4"/>
          <p:cNvSpPr>
            <a:spLocks noGrp="1"/>
          </p:cNvSpPr>
          <p:nvPr>
            <p:ph type="ftr" sz="quarter" idx="11"/>
          </p:nvPr>
        </p:nvSpPr>
        <p:spPr/>
        <p:txBody>
          <a:bodyPr/>
          <a:lstStyle>
            <a:lvl1pPr>
              <a:defRPr/>
            </a:lvl1pPr>
          </a:lstStyle>
          <a:p>
            <a:pPr>
              <a:defRPr/>
            </a:pPr>
            <a:endParaRPr lang="fr-CH"/>
          </a:p>
        </p:txBody>
      </p:sp>
      <p:sp>
        <p:nvSpPr>
          <p:cNvPr id="8" name="Espace réservé du numéro de diapositive 5"/>
          <p:cNvSpPr>
            <a:spLocks noGrp="1"/>
          </p:cNvSpPr>
          <p:nvPr>
            <p:ph type="sldNum" sz="quarter" idx="12"/>
          </p:nvPr>
        </p:nvSpPr>
        <p:spPr/>
        <p:txBody>
          <a:bodyPr/>
          <a:lstStyle>
            <a:lvl1pPr>
              <a:defRPr/>
            </a:lvl1pPr>
          </a:lstStyle>
          <a:p>
            <a:pPr>
              <a:defRPr/>
            </a:pPr>
            <a:fld id="{B43B774F-239A-4FE8-B548-348ADE7FD7B6}" type="slidenum">
              <a:rPr lang="fr-CH"/>
              <a:pPr>
                <a:defRPr/>
              </a:pPr>
              <a:t>‹N°›</a:t>
            </a:fld>
            <a:endParaRPr lang="fr-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r>
              <a:rPr lang="fr-CH"/>
              <a:t>Daniela Di Capua, Diététicienne diplômée HES</a:t>
            </a:r>
          </a:p>
        </p:txBody>
      </p:sp>
      <p:sp>
        <p:nvSpPr>
          <p:cNvPr id="6" name="Espace réservé du pied de page 21"/>
          <p:cNvSpPr>
            <a:spLocks noGrp="1"/>
          </p:cNvSpPr>
          <p:nvPr>
            <p:ph type="ftr" sz="quarter" idx="11"/>
          </p:nvPr>
        </p:nvSpPr>
        <p:spPr/>
        <p:txBody>
          <a:bodyPr/>
          <a:lstStyle>
            <a:lvl1pPr>
              <a:defRPr/>
            </a:lvl1pPr>
          </a:lstStyle>
          <a:p>
            <a:pPr>
              <a:defRPr/>
            </a:pPr>
            <a:endParaRPr lang="fr-CH"/>
          </a:p>
        </p:txBody>
      </p:sp>
      <p:sp>
        <p:nvSpPr>
          <p:cNvPr id="7" name="Espace réservé du numéro de diapositive 17"/>
          <p:cNvSpPr>
            <a:spLocks noGrp="1"/>
          </p:cNvSpPr>
          <p:nvPr>
            <p:ph type="sldNum" sz="quarter" idx="12"/>
          </p:nvPr>
        </p:nvSpPr>
        <p:spPr/>
        <p:txBody>
          <a:bodyPr/>
          <a:lstStyle>
            <a:lvl1pPr>
              <a:defRPr/>
            </a:lvl1pPr>
          </a:lstStyle>
          <a:p>
            <a:pPr>
              <a:defRPr/>
            </a:pPr>
            <a:fld id="{B046A48C-B8E9-4AB6-965F-E84779E70668}" type="slidenum">
              <a:rPr lang="fr-CH"/>
              <a:pPr>
                <a:defRPr/>
              </a:pPr>
              <a:t>‹N°›</a:t>
            </a:fld>
            <a:endParaRPr lang="fr-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lvl1pPr>
              <a:defRPr/>
            </a:lvl1pPr>
          </a:lstStyle>
          <a:p>
            <a:pPr>
              <a:defRPr/>
            </a:pPr>
            <a:r>
              <a:rPr lang="fr-CH"/>
              <a:t>Daniela Di Capua, Diététicienne diplômée HES</a:t>
            </a:r>
          </a:p>
        </p:txBody>
      </p:sp>
      <p:sp>
        <p:nvSpPr>
          <p:cNvPr id="8" name="Espace réservé du pied de page 7"/>
          <p:cNvSpPr>
            <a:spLocks noGrp="1"/>
          </p:cNvSpPr>
          <p:nvPr>
            <p:ph type="ftr" sz="quarter" idx="11"/>
          </p:nvPr>
        </p:nvSpPr>
        <p:spPr/>
        <p:txBody>
          <a:bodyPr/>
          <a:lstStyle>
            <a:lvl1pPr>
              <a:defRPr/>
            </a:lvl1pPr>
          </a:lstStyle>
          <a:p>
            <a:pPr>
              <a:defRPr/>
            </a:pPr>
            <a:endParaRPr lang="fr-CH"/>
          </a:p>
        </p:txBody>
      </p:sp>
      <p:sp>
        <p:nvSpPr>
          <p:cNvPr id="9" name="Espace réservé du numéro de diapositive 8"/>
          <p:cNvSpPr>
            <a:spLocks noGrp="1"/>
          </p:cNvSpPr>
          <p:nvPr>
            <p:ph type="sldNum" sz="quarter" idx="12"/>
          </p:nvPr>
        </p:nvSpPr>
        <p:spPr/>
        <p:txBody>
          <a:bodyPr/>
          <a:lstStyle>
            <a:lvl1pPr>
              <a:defRPr/>
            </a:lvl1pPr>
          </a:lstStyle>
          <a:p>
            <a:pPr>
              <a:defRPr/>
            </a:pPr>
            <a:fld id="{4A49F0CF-0553-46B7-85DE-F06F7AA4C505}" type="slidenum">
              <a:rPr lang="fr-CH"/>
              <a:pPr>
                <a:defRPr/>
              </a:pPr>
              <a:t>‹N°›</a:t>
            </a:fld>
            <a:endParaRPr lang="fr-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lstStyle>
            <a:lvl1pPr algn="l">
              <a:defRPr sz="4600"/>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r>
              <a:rPr lang="fr-CH"/>
              <a:t>Daniela Di Capua, Diététicienne diplômée HES</a:t>
            </a:r>
          </a:p>
        </p:txBody>
      </p:sp>
      <p:sp>
        <p:nvSpPr>
          <p:cNvPr id="4" name="Espace réservé du pied de page 21"/>
          <p:cNvSpPr>
            <a:spLocks noGrp="1"/>
          </p:cNvSpPr>
          <p:nvPr>
            <p:ph type="ftr" sz="quarter" idx="11"/>
          </p:nvPr>
        </p:nvSpPr>
        <p:spPr/>
        <p:txBody>
          <a:bodyPr/>
          <a:lstStyle>
            <a:lvl1pPr>
              <a:defRPr/>
            </a:lvl1pPr>
          </a:lstStyle>
          <a:p>
            <a:pPr>
              <a:defRPr/>
            </a:pPr>
            <a:endParaRPr lang="fr-CH"/>
          </a:p>
        </p:txBody>
      </p:sp>
      <p:sp>
        <p:nvSpPr>
          <p:cNvPr id="5" name="Espace réservé du numéro de diapositive 17"/>
          <p:cNvSpPr>
            <a:spLocks noGrp="1"/>
          </p:cNvSpPr>
          <p:nvPr>
            <p:ph type="sldNum" sz="quarter" idx="12"/>
          </p:nvPr>
        </p:nvSpPr>
        <p:spPr/>
        <p:txBody>
          <a:bodyPr/>
          <a:lstStyle>
            <a:lvl1pPr>
              <a:defRPr/>
            </a:lvl1pPr>
          </a:lstStyle>
          <a:p>
            <a:pPr>
              <a:defRPr/>
            </a:pPr>
            <a:fld id="{5BFFEA8B-DC89-4851-8773-C18FDFF44203}" type="slidenum">
              <a:rPr lang="fr-CH"/>
              <a:pPr>
                <a:defRPr/>
              </a:pPr>
              <a:t>‹N°›</a:t>
            </a:fld>
            <a:endParaRPr lang="fr-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r>
              <a:rPr lang="fr-CH"/>
              <a:t>Daniela Di Capua, Diététicienne diplômée HES</a:t>
            </a:r>
          </a:p>
        </p:txBody>
      </p:sp>
      <p:sp>
        <p:nvSpPr>
          <p:cNvPr id="3" name="Espace réservé du pied de page 21"/>
          <p:cNvSpPr>
            <a:spLocks noGrp="1"/>
          </p:cNvSpPr>
          <p:nvPr>
            <p:ph type="ftr" sz="quarter" idx="11"/>
          </p:nvPr>
        </p:nvSpPr>
        <p:spPr/>
        <p:txBody>
          <a:bodyPr/>
          <a:lstStyle>
            <a:lvl1pPr>
              <a:defRPr/>
            </a:lvl1pPr>
          </a:lstStyle>
          <a:p>
            <a:pPr>
              <a:defRPr/>
            </a:pPr>
            <a:endParaRPr lang="fr-CH"/>
          </a:p>
        </p:txBody>
      </p:sp>
      <p:sp>
        <p:nvSpPr>
          <p:cNvPr id="4" name="Espace réservé du numéro de diapositive 17"/>
          <p:cNvSpPr>
            <a:spLocks noGrp="1"/>
          </p:cNvSpPr>
          <p:nvPr>
            <p:ph type="sldNum" sz="quarter" idx="12"/>
          </p:nvPr>
        </p:nvSpPr>
        <p:spPr/>
        <p:txBody>
          <a:bodyPr/>
          <a:lstStyle>
            <a:lvl1pPr>
              <a:defRPr/>
            </a:lvl1pPr>
          </a:lstStyle>
          <a:p>
            <a:pPr>
              <a:defRPr/>
            </a:pPr>
            <a:fld id="{B9683531-D234-46CA-9F9A-E02FDA32EEB6}" type="slidenum">
              <a:rPr lang="fr-CH"/>
              <a:pPr>
                <a:defRPr/>
              </a:pPr>
              <a:t>‹N°›</a:t>
            </a:fld>
            <a:endParaRPr lang="fr-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lvl1pPr>
              <a:defRPr/>
            </a:lvl1pPr>
          </a:lstStyle>
          <a:p>
            <a:pPr>
              <a:defRPr/>
            </a:pPr>
            <a:r>
              <a:rPr lang="fr-CH"/>
              <a:t>Daniela Di Capua, Diététicienne diplômée HES</a:t>
            </a:r>
          </a:p>
        </p:txBody>
      </p:sp>
      <p:sp>
        <p:nvSpPr>
          <p:cNvPr id="6" name="Espace réservé du pied de page 5"/>
          <p:cNvSpPr>
            <a:spLocks noGrp="1"/>
          </p:cNvSpPr>
          <p:nvPr>
            <p:ph type="ftr" sz="quarter" idx="11"/>
          </p:nvPr>
        </p:nvSpPr>
        <p:spPr/>
        <p:txBody>
          <a:bodyPr/>
          <a:lstStyle>
            <a:lvl1pPr>
              <a:defRPr/>
            </a:lvl1pPr>
          </a:lstStyle>
          <a:p>
            <a:pPr>
              <a:defRPr/>
            </a:pPr>
            <a:endParaRPr lang="fr-CH"/>
          </a:p>
        </p:txBody>
      </p:sp>
      <p:sp>
        <p:nvSpPr>
          <p:cNvPr id="7" name="Espace réservé du numéro de diapositive 6"/>
          <p:cNvSpPr>
            <a:spLocks noGrp="1"/>
          </p:cNvSpPr>
          <p:nvPr>
            <p:ph type="sldNum" sz="quarter" idx="12"/>
          </p:nvPr>
        </p:nvSpPr>
        <p:spPr>
          <a:xfrm>
            <a:off x="8156575" y="6421438"/>
            <a:ext cx="762000" cy="365125"/>
          </a:xfrm>
        </p:spPr>
        <p:txBody>
          <a:bodyPr/>
          <a:lstStyle>
            <a:lvl1pPr>
              <a:defRPr/>
            </a:lvl1pPr>
          </a:lstStyle>
          <a:p>
            <a:pPr>
              <a:defRPr/>
            </a:pPr>
            <a:fld id="{0418FEB2-CA03-4148-A94B-C3C57216E2EB}" type="slidenum">
              <a:rPr lang="fr-CH"/>
              <a:pPr>
                <a:defRPr/>
              </a:pPr>
              <a:t>‹N°›</a:t>
            </a:fld>
            <a:endParaRPr lang="fr-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pPr>
              <a:defRPr/>
            </a:pPr>
            <a:r>
              <a:rPr lang="fr-CH"/>
              <a:t>Daniela Di Capua, Diététicienne diplômée HES</a:t>
            </a:r>
          </a:p>
        </p:txBody>
      </p:sp>
      <p:sp>
        <p:nvSpPr>
          <p:cNvPr id="6" name="Espace réservé du pied de page 5"/>
          <p:cNvSpPr>
            <a:spLocks noGrp="1"/>
          </p:cNvSpPr>
          <p:nvPr>
            <p:ph type="ftr" sz="quarter" idx="11"/>
          </p:nvPr>
        </p:nvSpPr>
        <p:spPr/>
        <p:txBody>
          <a:bodyPr/>
          <a:lstStyle>
            <a:lvl1pPr>
              <a:defRPr/>
            </a:lvl1pPr>
          </a:lstStyle>
          <a:p>
            <a:pPr>
              <a:defRPr/>
            </a:pPr>
            <a:endParaRPr lang="fr-CH"/>
          </a:p>
        </p:txBody>
      </p:sp>
      <p:sp>
        <p:nvSpPr>
          <p:cNvPr id="7" name="Espace réservé du numéro de diapositive 6"/>
          <p:cNvSpPr>
            <a:spLocks noGrp="1"/>
          </p:cNvSpPr>
          <p:nvPr>
            <p:ph type="sldNum" sz="quarter" idx="12"/>
          </p:nvPr>
        </p:nvSpPr>
        <p:spPr/>
        <p:txBody>
          <a:bodyPr/>
          <a:lstStyle>
            <a:lvl1pPr>
              <a:defRPr/>
            </a:lvl1pPr>
          </a:lstStyle>
          <a:p>
            <a:pPr>
              <a:defRPr/>
            </a:pPr>
            <a:fld id="{F332F0A3-D4E6-4C90-9DFC-62435E89139A}" type="slidenum">
              <a:rPr lang="fr-CH"/>
              <a:pPr>
                <a:defRPr/>
              </a:pPr>
              <a:t>‹N°›</a:t>
            </a:fld>
            <a:endParaRPr lang="fr-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2" name="Forme libre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1028" name="Espace réservé du titre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fr-FR" smtClean="0"/>
              <a:t>Cliquez pour modifier le style du titre</a:t>
            </a:r>
            <a:endParaRPr lang="en-US" smtClean="0"/>
          </a:p>
        </p:txBody>
      </p:sp>
      <p:sp>
        <p:nvSpPr>
          <p:cNvPr id="1029" name="Espace réservé du texte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defRPr>
            </a:lvl1pPr>
          </a:lstStyle>
          <a:p>
            <a:pPr>
              <a:defRPr/>
            </a:pPr>
            <a:r>
              <a:rPr lang="fr-CH"/>
              <a:t>Daniela Di Capua, Diététicienne diplômée HES</a:t>
            </a:r>
            <a:endParaRPr lang="fr-CH"/>
          </a:p>
        </p:txBody>
      </p:sp>
      <p:sp>
        <p:nvSpPr>
          <p:cNvPr id="22" name="Espace réservé du pied de page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defRPr>
            </a:lvl1pPr>
          </a:lstStyle>
          <a:p>
            <a:pPr>
              <a:defRPr/>
            </a:pPr>
            <a:endParaRPr lang="fr-CH"/>
          </a:p>
        </p:txBody>
      </p:sp>
      <p:sp>
        <p:nvSpPr>
          <p:cNvPr id="18" name="Espace réservé du numéro de diapositive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567DFB98-0160-4EE4-80E0-8083459D85BB}" type="slidenum">
              <a:rPr lang="fr-CH"/>
              <a:pPr>
                <a:defRPr/>
              </a:pPr>
              <a:t>‹N°›</a:t>
            </a:fld>
            <a:endParaRPr lang="fr-CH"/>
          </a:p>
        </p:txBody>
      </p:sp>
    </p:spTree>
  </p:cSld>
  <p:clrMap bg1="lt1" tx1="dk1" bg2="lt2" tx2="dk2" accent1="accent1" accent2="accent2" accent3="accent3" accent4="accent4" accent5="accent5" accent6="accent6" hlink="hlink" folHlink="folHlink"/>
  <p:sldLayoutIdLst>
    <p:sldLayoutId id="2147483888" r:id="rId1"/>
    <p:sldLayoutId id="2147483887" r:id="rId2"/>
    <p:sldLayoutId id="2147483889" r:id="rId3"/>
    <p:sldLayoutId id="2147483886" r:id="rId4"/>
    <p:sldLayoutId id="2147483890" r:id="rId5"/>
    <p:sldLayoutId id="2147483885" r:id="rId6"/>
    <p:sldLayoutId id="2147483884" r:id="rId7"/>
    <p:sldLayoutId id="2147483891" r:id="rId8"/>
    <p:sldLayoutId id="2147483892" r:id="rId9"/>
    <p:sldLayoutId id="2147483883" r:id="rId10"/>
    <p:sldLayoutId id="2147483882" r:id="rId11"/>
  </p:sldLayoutIdLst>
  <p:hf sldNum="0" hdr="0" ftr="0"/>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ZoneTexte 3"/>
          <p:cNvSpPr txBox="1">
            <a:spLocks noChangeArrowheads="1"/>
          </p:cNvSpPr>
          <p:nvPr/>
        </p:nvSpPr>
        <p:spPr bwMode="auto">
          <a:xfrm>
            <a:off x="4140200" y="5229225"/>
            <a:ext cx="4319588" cy="892175"/>
          </a:xfrm>
          <a:prstGeom prst="rect">
            <a:avLst/>
          </a:prstGeom>
          <a:noFill/>
          <a:ln w="9525">
            <a:noFill/>
            <a:miter lim="800000"/>
            <a:headEnd/>
            <a:tailEnd/>
          </a:ln>
        </p:spPr>
        <p:txBody>
          <a:bodyPr>
            <a:spAutoFit/>
          </a:bodyPr>
          <a:lstStyle/>
          <a:p>
            <a:pPr algn="r"/>
            <a:r>
              <a:rPr lang="fr-CH" sz="2600"/>
              <a:t>  Daniela Di Capua, diététicienne diplômée HES</a:t>
            </a:r>
          </a:p>
        </p:txBody>
      </p:sp>
      <p:sp>
        <p:nvSpPr>
          <p:cNvPr id="5" name="ZoneTexte 4"/>
          <p:cNvSpPr txBox="1"/>
          <p:nvPr/>
        </p:nvSpPr>
        <p:spPr>
          <a:xfrm>
            <a:off x="755576" y="2420888"/>
            <a:ext cx="7416824" cy="1785104"/>
          </a:xfrm>
          <a:prstGeom prst="rect">
            <a:avLst/>
          </a:prstGeom>
          <a:noFill/>
        </p:spPr>
        <p:txBody>
          <a:bodyPr>
            <a:spAutoFit/>
          </a:bodyPr>
          <a:lstStyle/>
          <a:p>
            <a:pPr algn="ctr" fontAlgn="auto">
              <a:spcBef>
                <a:spcPts val="0"/>
              </a:spcBef>
              <a:spcAft>
                <a:spcPts val="0"/>
              </a:spcAft>
              <a:defRPr/>
            </a:pPr>
            <a:r>
              <a:rPr lang="fr-CH" sz="5500" dirty="0">
                <a:ln w="5000" cmpd="sng">
                  <a:solidFill>
                    <a:srgbClr val="002060"/>
                  </a:solidFill>
                  <a:prstDash val="solid"/>
                </a:ln>
                <a:solidFill>
                  <a:srgbClr val="0066FF"/>
                </a:solidFill>
                <a:latin typeface="+mn-lt"/>
              </a:rPr>
              <a:t>Sucres et graisses, amis ou ennemis ?</a:t>
            </a:r>
          </a:p>
        </p:txBody>
      </p:sp>
      <p:pic>
        <p:nvPicPr>
          <p:cNvPr id="15363" name="Image 8" descr="sucre-horiz.jpg"/>
          <p:cNvPicPr>
            <a:picLocks noChangeAspect="1"/>
          </p:cNvPicPr>
          <p:nvPr/>
        </p:nvPicPr>
        <p:blipFill>
          <a:blip r:embed="rId3"/>
          <a:srcRect/>
          <a:stretch>
            <a:fillRect/>
          </a:stretch>
        </p:blipFill>
        <p:spPr bwMode="auto">
          <a:xfrm>
            <a:off x="900113" y="404813"/>
            <a:ext cx="2106612" cy="1511300"/>
          </a:xfrm>
          <a:prstGeom prst="rect">
            <a:avLst/>
          </a:prstGeom>
          <a:noFill/>
          <a:ln w="9525">
            <a:noFill/>
            <a:miter lim="800000"/>
            <a:headEnd/>
            <a:tailEnd/>
          </a:ln>
        </p:spPr>
      </p:pic>
      <p:pic>
        <p:nvPicPr>
          <p:cNvPr id="15364" name="Image 9" descr="Mythes-et-realites-sur-les-matieres-grasses_article_text_popin.jpg"/>
          <p:cNvPicPr>
            <a:picLocks noChangeAspect="1"/>
          </p:cNvPicPr>
          <p:nvPr/>
        </p:nvPicPr>
        <p:blipFill>
          <a:blip r:embed="rId4"/>
          <a:srcRect/>
          <a:stretch>
            <a:fillRect/>
          </a:stretch>
        </p:blipFill>
        <p:spPr bwMode="auto">
          <a:xfrm>
            <a:off x="5435600" y="333375"/>
            <a:ext cx="2952750" cy="1660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2950" cy="922337"/>
          </a:xfrm>
        </p:spPr>
        <p:txBody>
          <a:bodyPr>
            <a:normAutofit fontScale="90000"/>
          </a:bodyPr>
          <a:lstStyle/>
          <a:p>
            <a:pPr algn="ctr" fontAlgn="auto">
              <a:spcAft>
                <a:spcPts val="0"/>
              </a:spcAft>
              <a:defRPr/>
            </a:pPr>
            <a:r>
              <a:rPr lang="fr-CH" dirty="0" smtClean="0">
                <a:latin typeface="+mn-lt"/>
              </a:rPr>
              <a:t>Sucres complexes…</a:t>
            </a:r>
            <a:br>
              <a:rPr lang="fr-CH" dirty="0" smtClean="0">
                <a:latin typeface="+mn-lt"/>
              </a:rPr>
            </a:br>
            <a:r>
              <a:rPr lang="fr-CH" dirty="0" smtClean="0">
                <a:latin typeface="+mn-lt"/>
              </a:rPr>
              <a:t>Amis ou ennemis ?</a:t>
            </a:r>
            <a:endParaRPr lang="fr-CH" dirty="0">
              <a:latin typeface="+mn-lt"/>
            </a:endParaRPr>
          </a:p>
        </p:txBody>
      </p:sp>
      <p:sp>
        <p:nvSpPr>
          <p:cNvPr id="32770" name="Espace réservé du contenu 2"/>
          <p:cNvSpPr>
            <a:spLocks noGrp="1"/>
          </p:cNvSpPr>
          <p:nvPr>
            <p:ph idx="1"/>
          </p:nvPr>
        </p:nvSpPr>
        <p:spPr>
          <a:xfrm>
            <a:off x="457200" y="1773238"/>
            <a:ext cx="8435975" cy="4103687"/>
          </a:xfrm>
        </p:spPr>
        <p:txBody>
          <a:bodyPr/>
          <a:lstStyle/>
          <a:p>
            <a:r>
              <a:rPr lang="fr-CH" sz="3400" smtClean="0"/>
              <a:t>Ennemis :</a:t>
            </a:r>
          </a:p>
          <a:p>
            <a:pPr lvl="1"/>
            <a:r>
              <a:rPr lang="fr-CH" smtClean="0"/>
              <a:t>Si consommation en excès:</a:t>
            </a:r>
          </a:p>
          <a:p>
            <a:pPr lvl="2">
              <a:buFont typeface="Arial" charset="0"/>
              <a:buNone/>
            </a:pPr>
            <a:r>
              <a:rPr lang="fr-CH" smtClean="0">
                <a:sym typeface="Wingdings" pitchFamily="2" charset="2"/>
              </a:rPr>
              <a:t> libération d’insuline (hormone permettant de diminuer le sucre dans le sang en le faisant passer dans les cellules) = stockage = prise de poids !</a:t>
            </a:r>
            <a:endParaRPr lang="fr-CH" smtClean="0"/>
          </a:p>
          <a:p>
            <a:pPr lvl="1"/>
            <a:r>
              <a:rPr lang="fr-CH" smtClean="0"/>
              <a:t>Si consommé raffiné (blanc):</a:t>
            </a:r>
          </a:p>
          <a:p>
            <a:pPr lvl="2">
              <a:buFont typeface="Arial" charset="0"/>
              <a:buNone/>
            </a:pPr>
            <a:r>
              <a:rPr lang="fr-CH" smtClean="0">
                <a:sym typeface="Wingdings" pitchFamily="2" charset="2"/>
              </a:rPr>
              <a:t></a:t>
            </a:r>
            <a:r>
              <a:rPr lang="fr-CH" smtClean="0"/>
              <a:t> Personnes plus à risque de carences en vitamine et minéraux.</a:t>
            </a:r>
          </a:p>
          <a:p>
            <a:pPr lvl="1"/>
            <a:endParaRPr lang="fr-CH" smtClean="0"/>
          </a:p>
          <a:p>
            <a:pPr lvl="1"/>
            <a:endParaRPr lang="fr-CH" smtClean="0"/>
          </a:p>
          <a:p>
            <a:pPr lvl="2">
              <a:buFont typeface="Arial" charset="0"/>
              <a:buNone/>
            </a:pPr>
            <a:endParaRPr lang="fr-CH" sz="1800" smtClean="0"/>
          </a:p>
          <a:p>
            <a:pPr lvl="1">
              <a:buFont typeface="Wingdings 2" pitchFamily="18" charset="2"/>
              <a:buNone/>
            </a:pPr>
            <a:endParaRPr lang="fr-CH" sz="2000" smtClean="0">
              <a:sym typeface="Wingdings" pitchFamily="2" charset="2"/>
            </a:endParaRPr>
          </a:p>
        </p:txBody>
      </p:sp>
      <p:sp>
        <p:nvSpPr>
          <p:cNvPr id="5" name="Espace réservé de la date 4"/>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32772" name="Image 6" descr="sucre-equilibre-alimentaire.jpg"/>
          <p:cNvPicPr>
            <a:picLocks noChangeAspect="1"/>
          </p:cNvPicPr>
          <p:nvPr/>
        </p:nvPicPr>
        <p:blipFill>
          <a:blip r:embed="rId3"/>
          <a:srcRect/>
          <a:stretch>
            <a:fillRect/>
          </a:stretch>
        </p:blipFill>
        <p:spPr bwMode="auto">
          <a:xfrm>
            <a:off x="8229600" y="5805488"/>
            <a:ext cx="674688" cy="892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2950" cy="993775"/>
          </a:xfrm>
        </p:spPr>
        <p:txBody>
          <a:bodyPr>
            <a:normAutofit fontScale="90000"/>
          </a:bodyPr>
          <a:lstStyle/>
          <a:p>
            <a:pPr algn="ctr" fontAlgn="auto">
              <a:spcAft>
                <a:spcPts val="0"/>
              </a:spcAft>
              <a:defRPr/>
            </a:pPr>
            <a:r>
              <a:rPr lang="fr-CH" dirty="0" smtClean="0">
                <a:latin typeface="+mn-lt"/>
              </a:rPr>
              <a:t>Sucres complexes…</a:t>
            </a:r>
            <a:br>
              <a:rPr lang="fr-CH" dirty="0" smtClean="0">
                <a:latin typeface="+mn-lt"/>
              </a:rPr>
            </a:br>
            <a:r>
              <a:rPr lang="fr-CH" dirty="0" smtClean="0">
                <a:latin typeface="+mn-lt"/>
              </a:rPr>
              <a:t>Amis ou ennemis ?</a:t>
            </a:r>
            <a:endParaRPr lang="fr-CH" dirty="0">
              <a:latin typeface="+mn-lt"/>
            </a:endParaRPr>
          </a:p>
        </p:txBody>
      </p:sp>
      <p:sp>
        <p:nvSpPr>
          <p:cNvPr id="3" name="Espace réservé du contenu 2"/>
          <p:cNvSpPr>
            <a:spLocks noGrp="1"/>
          </p:cNvSpPr>
          <p:nvPr>
            <p:ph idx="1"/>
          </p:nvPr>
        </p:nvSpPr>
        <p:spPr>
          <a:xfrm>
            <a:off x="457200" y="1773238"/>
            <a:ext cx="8435975" cy="4319587"/>
          </a:xfrm>
        </p:spPr>
        <p:txBody>
          <a:bodyPr>
            <a:normAutofit fontScale="92500" lnSpcReduction="10000"/>
          </a:bodyPr>
          <a:lstStyle/>
          <a:p>
            <a:pPr marL="420624" indent="-384048" fontAlgn="auto">
              <a:spcAft>
                <a:spcPts val="0"/>
              </a:spcAft>
              <a:buFont typeface="Wingdings 2"/>
              <a:buChar char=""/>
              <a:defRPr/>
            </a:pPr>
            <a:r>
              <a:rPr lang="fr-CH" sz="3400" dirty="0" smtClean="0"/>
              <a:t>Amis :</a:t>
            </a:r>
          </a:p>
          <a:p>
            <a:pPr marL="722376" lvl="1" indent="-274320" fontAlgn="auto">
              <a:spcAft>
                <a:spcPts val="0"/>
              </a:spcAft>
              <a:buFont typeface="Wingdings 2"/>
              <a:buChar char=""/>
              <a:defRPr/>
            </a:pPr>
            <a:r>
              <a:rPr lang="fr-CH" dirty="0" smtClean="0"/>
              <a:t>Sensation de satiété précoce et sur plusieurs heures</a:t>
            </a:r>
          </a:p>
          <a:p>
            <a:pPr marL="722376" lvl="1" indent="-274320" fontAlgn="auto">
              <a:spcAft>
                <a:spcPts val="0"/>
              </a:spcAft>
              <a:buFont typeface="Wingdings 2"/>
              <a:buChar char=""/>
              <a:defRPr/>
            </a:pPr>
            <a:r>
              <a:rPr lang="fr-CH" dirty="0" smtClean="0"/>
              <a:t>Permet de limiter le grignotage</a:t>
            </a:r>
          </a:p>
          <a:p>
            <a:pPr marL="722376" lvl="1" indent="-274320" fontAlgn="auto">
              <a:spcAft>
                <a:spcPts val="0"/>
              </a:spcAft>
              <a:buFont typeface="Wingdings 2"/>
              <a:buChar char=""/>
              <a:defRPr/>
            </a:pPr>
            <a:r>
              <a:rPr lang="fr-CH" dirty="0" smtClean="0"/>
              <a:t>Régulation de la glycémie (taux de sucre dans le sang)</a:t>
            </a:r>
          </a:p>
          <a:p>
            <a:pPr marL="722376" lvl="1" indent="-274320" fontAlgn="auto">
              <a:spcAft>
                <a:spcPts val="0"/>
              </a:spcAft>
              <a:buFont typeface="Wingdings 2"/>
              <a:buNone/>
              <a:defRPr/>
            </a:pPr>
            <a:endParaRPr lang="fr-CH" sz="1100" dirty="0" smtClean="0"/>
          </a:p>
          <a:p>
            <a:pPr marL="420624" indent="-384048" fontAlgn="auto">
              <a:spcAft>
                <a:spcPts val="0"/>
              </a:spcAft>
              <a:buFont typeface="Wingdings 2"/>
              <a:buChar char=""/>
              <a:defRPr/>
            </a:pPr>
            <a:r>
              <a:rPr lang="fr-CH" sz="2800" dirty="0" smtClean="0"/>
              <a:t>Si sucres complexes non raffinés (entier ou aux céréales)</a:t>
            </a:r>
          </a:p>
          <a:p>
            <a:pPr marL="722376" lvl="1" indent="-274320" fontAlgn="auto">
              <a:spcAft>
                <a:spcPts val="0"/>
              </a:spcAft>
              <a:buFont typeface="Wingdings 2"/>
              <a:buChar char=""/>
              <a:defRPr/>
            </a:pPr>
            <a:r>
              <a:rPr lang="fr-CH" dirty="0" smtClean="0"/>
              <a:t>Apport de fibres, minéraux et vitamines</a:t>
            </a:r>
          </a:p>
          <a:p>
            <a:pPr marL="722376" lvl="1" indent="-274320" fontAlgn="auto">
              <a:spcAft>
                <a:spcPts val="0"/>
              </a:spcAft>
              <a:buFont typeface="Wingdings 2"/>
              <a:buChar char=""/>
              <a:defRPr/>
            </a:pPr>
            <a:r>
              <a:rPr lang="fr-CH" dirty="0" smtClean="0"/>
              <a:t>Améliore le transit digestif</a:t>
            </a:r>
          </a:p>
          <a:p>
            <a:pPr marL="722376" lvl="1" indent="-274320" fontAlgn="auto">
              <a:spcAft>
                <a:spcPts val="0"/>
              </a:spcAft>
              <a:buFont typeface="Wingdings 2"/>
              <a:buChar char=""/>
              <a:defRPr/>
            </a:pPr>
            <a:r>
              <a:rPr lang="fr-CH" dirty="0" smtClean="0"/>
              <a:t>Limite le développement des cancers digestifs (colon, estomac </a:t>
            </a:r>
            <a:r>
              <a:rPr lang="fr-CH" dirty="0" err="1" smtClean="0"/>
              <a:t>etc</a:t>
            </a:r>
            <a:r>
              <a:rPr lang="fr-CH" dirty="0" smtClean="0"/>
              <a:t>…)</a:t>
            </a:r>
          </a:p>
          <a:p>
            <a:pPr marL="722376" lvl="1" indent="-274320" fontAlgn="auto">
              <a:spcAft>
                <a:spcPts val="0"/>
              </a:spcAft>
              <a:buFont typeface="Wingdings 2"/>
              <a:buChar char=""/>
              <a:defRPr/>
            </a:pPr>
            <a:endParaRPr lang="fr-CH" dirty="0" smtClean="0"/>
          </a:p>
          <a:p>
            <a:pPr marL="1005840" lvl="2" indent="-256032" fontAlgn="auto">
              <a:spcAft>
                <a:spcPts val="0"/>
              </a:spcAft>
              <a:buFont typeface="Arial"/>
              <a:buNone/>
              <a:defRPr/>
            </a:pPr>
            <a:endParaRPr lang="fr-CH" sz="1800" dirty="0" smtClean="0"/>
          </a:p>
          <a:p>
            <a:pPr marL="722376" lvl="1" indent="-274320" fontAlgn="auto">
              <a:spcAft>
                <a:spcPts val="0"/>
              </a:spcAft>
              <a:buFont typeface="Wingdings 2"/>
              <a:buNone/>
              <a:defRPr/>
            </a:pPr>
            <a:endParaRPr lang="fr-CH" sz="2000" dirty="0" smtClean="0">
              <a:sym typeface="Wingdings" pitchFamily="2" charset="2"/>
            </a:endParaRPr>
          </a:p>
        </p:txBody>
      </p:sp>
      <p:sp>
        <p:nvSpPr>
          <p:cNvPr id="5" name="Espace réservé de la date 4"/>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34820" name="Image 6" descr="sucre-equilibre-alimentaire.jpg"/>
          <p:cNvPicPr>
            <a:picLocks noChangeAspect="1"/>
          </p:cNvPicPr>
          <p:nvPr/>
        </p:nvPicPr>
        <p:blipFill>
          <a:blip r:embed="rId3"/>
          <a:srcRect/>
          <a:stretch>
            <a:fillRect/>
          </a:stretch>
        </p:blipFill>
        <p:spPr bwMode="auto">
          <a:xfrm>
            <a:off x="8229600" y="5805488"/>
            <a:ext cx="674688" cy="892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2950" cy="993775"/>
          </a:xfrm>
        </p:spPr>
        <p:txBody>
          <a:bodyPr>
            <a:normAutofit/>
          </a:bodyPr>
          <a:lstStyle/>
          <a:p>
            <a:pPr algn="ctr" fontAlgn="auto">
              <a:spcAft>
                <a:spcPts val="0"/>
              </a:spcAft>
              <a:defRPr/>
            </a:pPr>
            <a:r>
              <a:rPr lang="fr-CH" dirty="0" smtClean="0">
                <a:latin typeface="+mn-lt"/>
              </a:rPr>
              <a:t>Sucres, amis ou ennemis?</a:t>
            </a:r>
            <a:endParaRPr lang="fr-CH" dirty="0">
              <a:latin typeface="+mn-lt"/>
            </a:endParaRPr>
          </a:p>
        </p:txBody>
      </p:sp>
      <p:graphicFrame>
        <p:nvGraphicFramePr>
          <p:cNvPr id="6" name="Espace réservé du contenu 5"/>
          <p:cNvGraphicFramePr>
            <a:graphicFrameLocks noGrp="1"/>
          </p:cNvGraphicFramePr>
          <p:nvPr>
            <p:ph idx="1"/>
          </p:nvPr>
        </p:nvGraphicFramePr>
        <p:xfrm>
          <a:off x="457200" y="1600200"/>
          <a:ext cx="8362950" cy="4440238"/>
        </p:xfrm>
        <a:graphic>
          <a:graphicData uri="http://schemas.openxmlformats.org/drawingml/2006/table">
            <a:tbl>
              <a:tblPr firstRow="1" bandRow="1">
                <a:tableStyleId>{5C22544A-7EE6-4342-B048-85BDC9FD1C3A}</a:tableStyleId>
              </a:tblPr>
              <a:tblGrid>
                <a:gridCol w="1954560"/>
                <a:gridCol w="3620740"/>
                <a:gridCol w="2787650"/>
              </a:tblGrid>
              <a:tr h="370840">
                <a:tc>
                  <a:txBody>
                    <a:bodyPr/>
                    <a:lstStyle/>
                    <a:p>
                      <a:endParaRPr lang="fr-CH" dirty="0"/>
                    </a:p>
                  </a:txBody>
                  <a:tcPr/>
                </a:tc>
                <a:tc>
                  <a:txBody>
                    <a:bodyPr/>
                    <a:lstStyle/>
                    <a:p>
                      <a:pPr algn="ctr"/>
                      <a:r>
                        <a:rPr lang="fr-CH" dirty="0" smtClean="0"/>
                        <a:t>Amis</a:t>
                      </a:r>
                      <a:endParaRPr lang="fr-CH" dirty="0"/>
                    </a:p>
                  </a:txBody>
                  <a:tcPr/>
                </a:tc>
                <a:tc>
                  <a:txBody>
                    <a:bodyPr/>
                    <a:lstStyle/>
                    <a:p>
                      <a:pPr algn="ctr"/>
                      <a:r>
                        <a:rPr lang="fr-CH" dirty="0" smtClean="0"/>
                        <a:t>Ennemis</a:t>
                      </a:r>
                      <a:endParaRPr lang="fr-CH" dirty="0"/>
                    </a:p>
                  </a:txBody>
                  <a:tcPr/>
                </a:tc>
              </a:tr>
              <a:tr h="370840">
                <a:tc>
                  <a:txBody>
                    <a:bodyPr/>
                    <a:lstStyle/>
                    <a:p>
                      <a:r>
                        <a:rPr lang="fr-CH" sz="1800" b="1" dirty="0" smtClean="0"/>
                        <a:t>Sucres simples</a:t>
                      </a:r>
                      <a:endParaRPr lang="fr-CH" sz="1800" b="1" dirty="0"/>
                    </a:p>
                  </a:txBody>
                  <a:tcPr/>
                </a:tc>
                <a:tc>
                  <a:txBody>
                    <a:bodyPr/>
                    <a:lstStyle/>
                    <a:p>
                      <a:r>
                        <a:rPr lang="fr-CH" sz="1500" dirty="0" smtClean="0"/>
                        <a:t>- Améliore l’humeur et combat la dépression</a:t>
                      </a:r>
                      <a:endParaRPr lang="fr-CH" sz="1500" dirty="0"/>
                    </a:p>
                  </a:txBody>
                  <a:tcPr/>
                </a:tc>
                <a:tc>
                  <a:txBody>
                    <a:bodyPr/>
                    <a:lstStyle/>
                    <a:p>
                      <a:pPr>
                        <a:buFontTx/>
                        <a:buChar char="-"/>
                      </a:pPr>
                      <a:r>
                        <a:rPr lang="fr-CH" sz="1500" dirty="0" smtClean="0"/>
                        <a:t>Caries dentaire</a:t>
                      </a:r>
                    </a:p>
                    <a:p>
                      <a:pPr>
                        <a:buFontTx/>
                        <a:buChar char="-"/>
                      </a:pPr>
                      <a:r>
                        <a:rPr lang="fr-CH" sz="1500" dirty="0" smtClean="0"/>
                        <a:t>Dépendance au sucre</a:t>
                      </a:r>
                    </a:p>
                    <a:p>
                      <a:pPr>
                        <a:buFontTx/>
                        <a:buChar char="-"/>
                      </a:pPr>
                      <a:r>
                        <a:rPr lang="fr-CH" sz="1500" dirty="0" smtClean="0"/>
                        <a:t>Elévation triglycérides</a:t>
                      </a:r>
                    </a:p>
                    <a:p>
                      <a:pPr>
                        <a:buFontTx/>
                        <a:buChar char="-"/>
                      </a:pPr>
                      <a:r>
                        <a:rPr lang="fr-CH" sz="1500" dirty="0" smtClean="0"/>
                        <a:t>Elévation LDL</a:t>
                      </a:r>
                    </a:p>
                    <a:p>
                      <a:pPr>
                        <a:buFontTx/>
                        <a:buChar char="-"/>
                      </a:pPr>
                      <a:r>
                        <a:rPr lang="fr-CH" sz="1500" dirty="0" smtClean="0"/>
                        <a:t>Risque de </a:t>
                      </a:r>
                      <a:r>
                        <a:rPr lang="fr-CH" sz="1500" dirty="0" err="1" smtClean="0"/>
                        <a:t>carance</a:t>
                      </a:r>
                      <a:r>
                        <a:rPr lang="fr-CH" sz="1500" dirty="0" smtClean="0"/>
                        <a:t> vitamines et minéraux</a:t>
                      </a:r>
                    </a:p>
                    <a:p>
                      <a:pPr>
                        <a:buFontTx/>
                        <a:buChar char="-"/>
                      </a:pPr>
                      <a:r>
                        <a:rPr lang="fr-CH" sz="1500" dirty="0" smtClean="0"/>
                        <a:t>Libération</a:t>
                      </a:r>
                      <a:r>
                        <a:rPr lang="fr-CH" sz="1500" baseline="0" dirty="0" smtClean="0"/>
                        <a:t> d’insuline +++ = Prise de poids</a:t>
                      </a:r>
                    </a:p>
                    <a:p>
                      <a:pPr>
                        <a:buFontTx/>
                        <a:buChar char="-"/>
                      </a:pPr>
                      <a:r>
                        <a:rPr lang="fr-CH" sz="1500" baseline="0" dirty="0" smtClean="0"/>
                        <a:t>Risque de cancer digestifs</a:t>
                      </a:r>
                      <a:endParaRPr lang="fr-CH" sz="1500" dirty="0" smtClean="0"/>
                    </a:p>
                  </a:txBody>
                  <a:tcPr/>
                </a:tc>
              </a:tr>
              <a:tr h="370840">
                <a:tc>
                  <a:txBody>
                    <a:bodyPr/>
                    <a:lstStyle/>
                    <a:p>
                      <a:r>
                        <a:rPr lang="fr-CH" sz="1800" b="1" dirty="0" smtClean="0"/>
                        <a:t>Sucres complexes</a:t>
                      </a:r>
                      <a:endParaRPr lang="fr-CH" sz="1800" b="1" dirty="0"/>
                    </a:p>
                  </a:txBody>
                  <a:tcPr/>
                </a:tc>
                <a:tc>
                  <a:txBody>
                    <a:bodyPr/>
                    <a:lstStyle/>
                    <a:p>
                      <a:pPr>
                        <a:buFontTx/>
                        <a:buChar char="-"/>
                      </a:pPr>
                      <a:r>
                        <a:rPr lang="fr-CH" sz="1500" dirty="0" smtClean="0"/>
                        <a:t>Sensation de satiété précoce</a:t>
                      </a:r>
                    </a:p>
                    <a:p>
                      <a:pPr>
                        <a:buFontTx/>
                        <a:buChar char="-"/>
                      </a:pPr>
                      <a:r>
                        <a:rPr lang="fr-CH" sz="1500" dirty="0" smtClean="0"/>
                        <a:t> Limite le grignotage</a:t>
                      </a:r>
                    </a:p>
                    <a:p>
                      <a:pPr>
                        <a:buFontTx/>
                        <a:buChar char="-"/>
                      </a:pPr>
                      <a:r>
                        <a:rPr lang="fr-CH" sz="1500" dirty="0" smtClean="0"/>
                        <a:t>Régule la glycémie</a:t>
                      </a:r>
                    </a:p>
                    <a:p>
                      <a:pPr>
                        <a:buFontTx/>
                        <a:buNone/>
                      </a:pPr>
                      <a:endParaRPr lang="fr-CH" sz="1500" dirty="0" smtClean="0"/>
                    </a:p>
                    <a:p>
                      <a:pPr>
                        <a:buFontTx/>
                        <a:buNone/>
                      </a:pPr>
                      <a:r>
                        <a:rPr lang="fr-CH" sz="1500" u="sng" dirty="0" smtClean="0"/>
                        <a:t>Si non-raffiné:</a:t>
                      </a:r>
                    </a:p>
                    <a:p>
                      <a:pPr>
                        <a:buFontTx/>
                        <a:buChar char="-"/>
                      </a:pPr>
                      <a:r>
                        <a:rPr lang="fr-CH" sz="1500" dirty="0" smtClean="0"/>
                        <a:t>Apport en fibre, vitamines et minéraux</a:t>
                      </a:r>
                    </a:p>
                    <a:p>
                      <a:pPr>
                        <a:buFontTx/>
                        <a:buChar char="-"/>
                      </a:pPr>
                      <a:r>
                        <a:rPr lang="fr-CH" sz="1500" dirty="0" smtClean="0"/>
                        <a:t>Améliore le transit </a:t>
                      </a:r>
                      <a:r>
                        <a:rPr lang="fr-CH" sz="1500" dirty="0" err="1" smtClean="0"/>
                        <a:t>digestig</a:t>
                      </a:r>
                      <a:endParaRPr lang="fr-CH" sz="1500" dirty="0" smtClean="0"/>
                    </a:p>
                    <a:p>
                      <a:pPr>
                        <a:buFontTx/>
                        <a:buChar char="-"/>
                      </a:pPr>
                      <a:r>
                        <a:rPr lang="fr-CH" sz="1500" dirty="0" smtClean="0"/>
                        <a:t>Limite la survenue de cancers</a:t>
                      </a:r>
                      <a:r>
                        <a:rPr lang="fr-CH" sz="1500" baseline="0" dirty="0" smtClean="0"/>
                        <a:t> digestifs</a:t>
                      </a:r>
                      <a:endParaRPr lang="fr-CH" sz="1500" dirty="0"/>
                    </a:p>
                  </a:txBody>
                  <a:tcPr/>
                </a:tc>
                <a:tc>
                  <a:txBody>
                    <a:bodyPr/>
                    <a:lstStyle/>
                    <a:p>
                      <a:pPr>
                        <a:buFontTx/>
                        <a:buChar char="-"/>
                      </a:pPr>
                      <a:r>
                        <a:rPr lang="fr-CH" sz="1500" dirty="0" smtClean="0"/>
                        <a:t>Libération d’insuline = Prise de poids</a:t>
                      </a:r>
                    </a:p>
                  </a:txBody>
                  <a:tcPr/>
                </a:tc>
              </a:tr>
            </a:tbl>
          </a:graphicData>
        </a:graphic>
      </p:graphicFrame>
      <p:sp>
        <p:nvSpPr>
          <p:cNvPr id="4" name="Espace réservé de la date 3"/>
          <p:cNvSpPr>
            <a:spLocks noGrp="1"/>
          </p:cNvSpPr>
          <p:nvPr>
            <p:ph type="dt" sz="quarter" idx="10"/>
          </p:nvPr>
        </p:nvSpPr>
        <p:spPr/>
        <p:txBody>
          <a:bodyPr/>
          <a:lstStyle/>
          <a:p>
            <a:pPr>
              <a:defRPr/>
            </a:pPr>
            <a:r>
              <a:rPr lang="fr-CH"/>
              <a:t>Daniela Di Capua, Diététicienne diplômée HES</a:t>
            </a:r>
            <a:endParaRPr lang="fr-CH"/>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Picture 2" descr="http://www.illustre.ch/img/articles/140300/IllustrationPrincipale.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 name="Rectangle avec flèche vers la droite 2"/>
          <p:cNvSpPr/>
          <p:nvPr/>
        </p:nvSpPr>
        <p:spPr>
          <a:xfrm>
            <a:off x="0" y="3573463"/>
            <a:ext cx="2339975" cy="107950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CH" sz="1300" b="1" dirty="0">
                <a:solidFill>
                  <a:schemeClr val="bg1"/>
                </a:solidFill>
              </a:rPr>
              <a:t>Sucres complexes</a:t>
            </a:r>
          </a:p>
          <a:p>
            <a:pPr algn="ctr" fontAlgn="auto">
              <a:spcBef>
                <a:spcPts val="0"/>
              </a:spcBef>
              <a:spcAft>
                <a:spcPts val="0"/>
              </a:spcAft>
              <a:defRPr/>
            </a:pPr>
            <a:endParaRPr lang="fr-CH" sz="500" b="1" dirty="0">
              <a:solidFill>
                <a:schemeClr val="bg1"/>
              </a:solidFill>
            </a:endParaRPr>
          </a:p>
          <a:p>
            <a:pPr algn="ctr" fontAlgn="auto">
              <a:spcBef>
                <a:spcPts val="0"/>
              </a:spcBef>
              <a:spcAft>
                <a:spcPts val="0"/>
              </a:spcAft>
              <a:defRPr/>
            </a:pPr>
            <a:r>
              <a:rPr lang="fr-CH" sz="1300" b="1" dirty="0">
                <a:solidFill>
                  <a:schemeClr val="bg1"/>
                </a:solidFill>
              </a:rPr>
              <a:t>A consommer à CHAQUE REPAS</a:t>
            </a:r>
          </a:p>
        </p:txBody>
      </p:sp>
      <p:sp>
        <p:nvSpPr>
          <p:cNvPr id="4" name="Rectangle avec flèche vers la gauche 3"/>
          <p:cNvSpPr/>
          <p:nvPr/>
        </p:nvSpPr>
        <p:spPr>
          <a:xfrm>
            <a:off x="5292725" y="188913"/>
            <a:ext cx="2663825" cy="936625"/>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CH" sz="1300" b="1" dirty="0"/>
              <a:t>Sucres simples</a:t>
            </a:r>
          </a:p>
          <a:p>
            <a:pPr algn="ctr" fontAlgn="auto">
              <a:spcBef>
                <a:spcPts val="0"/>
              </a:spcBef>
              <a:spcAft>
                <a:spcPts val="0"/>
              </a:spcAft>
              <a:defRPr/>
            </a:pPr>
            <a:endParaRPr lang="fr-CH" sz="800" b="1" dirty="0"/>
          </a:p>
          <a:p>
            <a:pPr algn="ctr" fontAlgn="auto">
              <a:spcBef>
                <a:spcPts val="0"/>
              </a:spcBef>
              <a:spcAft>
                <a:spcPts val="0"/>
              </a:spcAft>
              <a:defRPr/>
            </a:pPr>
            <a:r>
              <a:rPr lang="fr-CH" sz="1300" b="1" dirty="0"/>
              <a:t>A consommer avec PARCIMONIE</a:t>
            </a:r>
            <a:endParaRPr lang="fr-CH" sz="1300" b="1" dirty="0"/>
          </a:p>
        </p:txBody>
      </p:sp>
      <p:sp>
        <p:nvSpPr>
          <p:cNvPr id="6" name="Espace réservé de la date 5"/>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39938" name="Image 6" descr="1.jpg"/>
          <p:cNvPicPr>
            <a:picLocks noChangeAspect="1"/>
          </p:cNvPicPr>
          <p:nvPr/>
        </p:nvPicPr>
        <p:blipFill>
          <a:blip r:embed="rId3"/>
          <a:srcRect/>
          <a:stretch>
            <a:fillRect/>
          </a:stretch>
        </p:blipFill>
        <p:spPr bwMode="auto">
          <a:xfrm>
            <a:off x="2303463" y="17463"/>
            <a:ext cx="6840537" cy="6840537"/>
          </a:xfrm>
          <a:prstGeom prst="rect">
            <a:avLst/>
          </a:prstGeom>
          <a:noFill/>
          <a:ln w="9525">
            <a:noFill/>
            <a:miter lim="800000"/>
            <a:headEnd/>
            <a:tailEnd/>
          </a:ln>
        </p:spPr>
      </p:pic>
      <p:sp>
        <p:nvSpPr>
          <p:cNvPr id="39939" name="ZoneTexte 3"/>
          <p:cNvSpPr txBox="1">
            <a:spLocks noChangeArrowheads="1"/>
          </p:cNvSpPr>
          <p:nvPr/>
        </p:nvSpPr>
        <p:spPr bwMode="auto">
          <a:xfrm>
            <a:off x="5580063" y="1700213"/>
            <a:ext cx="3563937" cy="647700"/>
          </a:xfrm>
          <a:prstGeom prst="rect">
            <a:avLst/>
          </a:prstGeom>
          <a:noFill/>
          <a:ln w="9525">
            <a:noFill/>
            <a:miter lim="800000"/>
            <a:headEnd/>
            <a:tailEnd/>
          </a:ln>
        </p:spPr>
        <p:txBody>
          <a:bodyPr>
            <a:spAutoFit/>
          </a:bodyPr>
          <a:lstStyle/>
          <a:p>
            <a:r>
              <a:rPr lang="fr-CH"/>
              <a:t>= riche en fibres, vitamines et minéraux </a:t>
            </a:r>
          </a:p>
        </p:txBody>
      </p:sp>
      <p:sp>
        <p:nvSpPr>
          <p:cNvPr id="39940" name="ZoneTexte 4"/>
          <p:cNvSpPr txBox="1">
            <a:spLocks noChangeArrowheads="1"/>
          </p:cNvSpPr>
          <p:nvPr/>
        </p:nvSpPr>
        <p:spPr bwMode="auto">
          <a:xfrm>
            <a:off x="5795963" y="3357563"/>
            <a:ext cx="3097212" cy="646112"/>
          </a:xfrm>
          <a:prstGeom prst="rect">
            <a:avLst/>
          </a:prstGeom>
          <a:noFill/>
          <a:ln w="9525">
            <a:noFill/>
            <a:miter lim="800000"/>
            <a:headEnd/>
            <a:tailEnd/>
          </a:ln>
        </p:spPr>
        <p:txBody>
          <a:bodyPr>
            <a:spAutoFit/>
          </a:bodyPr>
          <a:lstStyle/>
          <a:p>
            <a:r>
              <a:rPr lang="fr-CH"/>
              <a:t>= protéines partielle + peu de vitamines et de minéraux </a:t>
            </a:r>
          </a:p>
        </p:txBody>
      </p:sp>
      <p:sp>
        <p:nvSpPr>
          <p:cNvPr id="39941" name="ZoneTexte 7"/>
          <p:cNvSpPr txBox="1">
            <a:spLocks noChangeArrowheads="1"/>
          </p:cNvSpPr>
          <p:nvPr/>
        </p:nvSpPr>
        <p:spPr bwMode="auto">
          <a:xfrm>
            <a:off x="5795963" y="5229225"/>
            <a:ext cx="2952750" cy="646113"/>
          </a:xfrm>
          <a:prstGeom prst="rect">
            <a:avLst/>
          </a:prstGeom>
          <a:noFill/>
          <a:ln w="9525">
            <a:noFill/>
            <a:miter lim="800000"/>
            <a:headEnd/>
            <a:tailEnd/>
          </a:ln>
        </p:spPr>
        <p:txBody>
          <a:bodyPr>
            <a:spAutoFit/>
          </a:bodyPr>
          <a:lstStyle/>
          <a:p>
            <a:r>
              <a:rPr lang="fr-CH"/>
              <a:t>= riche en fibres, vitamines et minéraux</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2950" cy="850900"/>
          </a:xfrm>
        </p:spPr>
        <p:txBody>
          <a:bodyPr>
            <a:normAutofit/>
          </a:bodyPr>
          <a:lstStyle/>
          <a:p>
            <a:pPr algn="ctr" fontAlgn="auto">
              <a:spcAft>
                <a:spcPts val="0"/>
              </a:spcAft>
              <a:defRPr/>
            </a:pPr>
            <a:r>
              <a:rPr lang="fr-CH" dirty="0" smtClean="0">
                <a:latin typeface="+mn-lt"/>
              </a:rPr>
              <a:t>Edulcorants</a:t>
            </a:r>
            <a:endParaRPr lang="fr-CH" dirty="0">
              <a:latin typeface="+mn-lt"/>
            </a:endParaRPr>
          </a:p>
        </p:txBody>
      </p:sp>
      <p:sp>
        <p:nvSpPr>
          <p:cNvPr id="41986" name="Espace réservé du contenu 2"/>
          <p:cNvSpPr>
            <a:spLocks noGrp="1"/>
          </p:cNvSpPr>
          <p:nvPr>
            <p:ph idx="1"/>
          </p:nvPr>
        </p:nvSpPr>
        <p:spPr>
          <a:xfrm>
            <a:off x="468313" y="1268413"/>
            <a:ext cx="8434387" cy="5040312"/>
          </a:xfrm>
        </p:spPr>
        <p:txBody>
          <a:bodyPr/>
          <a:lstStyle/>
          <a:p>
            <a:r>
              <a:rPr lang="fr-CH" sz="3400" smtClean="0"/>
              <a:t>Amis:</a:t>
            </a:r>
          </a:p>
          <a:p>
            <a:pPr lvl="1"/>
            <a:r>
              <a:rPr lang="fr-CH" smtClean="0"/>
              <a:t>Produits ou substances ayant un goût sucré sans contenir de sucre</a:t>
            </a:r>
          </a:p>
          <a:p>
            <a:pPr lvl="1"/>
            <a:r>
              <a:rPr lang="fr-CH" smtClean="0"/>
              <a:t>Contiennent pas ou très peu de calories</a:t>
            </a:r>
          </a:p>
          <a:p>
            <a:pPr lvl="1"/>
            <a:r>
              <a:rPr lang="fr-CH" smtClean="0"/>
              <a:t>Pas de risque de caries dentaire</a:t>
            </a:r>
          </a:p>
          <a:p>
            <a:r>
              <a:rPr lang="fr-CH" sz="3400" smtClean="0"/>
              <a:t>Ennemis:</a:t>
            </a:r>
          </a:p>
          <a:p>
            <a:pPr lvl="1"/>
            <a:r>
              <a:rPr lang="fr-CH" smtClean="0"/>
              <a:t>Entrainent une dépendance au sucre</a:t>
            </a:r>
          </a:p>
          <a:p>
            <a:pPr lvl="1"/>
            <a:r>
              <a:rPr lang="fr-CH" smtClean="0"/>
              <a:t>Toxicité prouvée pour certaines substances selon les dosages, Des recherches supplémentaires sont toujours en cours.</a:t>
            </a:r>
            <a:endParaRPr lang="fr-CH" sz="3400" smtClean="0"/>
          </a:p>
          <a:p>
            <a:pPr>
              <a:buFont typeface="Wingdings 2" pitchFamily="18" charset="2"/>
              <a:buNone/>
            </a:pPr>
            <a:endParaRPr lang="fr-CH" sz="3400" smtClean="0"/>
          </a:p>
          <a:p>
            <a:pPr lvl="1">
              <a:buFont typeface="Wingdings 2" pitchFamily="18" charset="2"/>
              <a:buNone/>
            </a:pPr>
            <a:endParaRPr lang="fr-CH" smtClean="0"/>
          </a:p>
          <a:p>
            <a:pPr lvl="2">
              <a:buFont typeface="Arial" charset="0"/>
              <a:buNone/>
            </a:pPr>
            <a:endParaRPr lang="fr-CH" sz="1800" smtClean="0"/>
          </a:p>
          <a:p>
            <a:pPr lvl="1">
              <a:buFont typeface="Wingdings 2" pitchFamily="18" charset="2"/>
              <a:buNone/>
            </a:pPr>
            <a:endParaRPr lang="fr-CH" sz="2000" smtClean="0">
              <a:sym typeface="Wingdings" pitchFamily="2" charset="2"/>
            </a:endParaRPr>
          </a:p>
        </p:txBody>
      </p:sp>
      <p:sp>
        <p:nvSpPr>
          <p:cNvPr id="5" name="Espace réservé de la date 4"/>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41988" name="Image 5" descr="sucre-equilibre-alimentaire.jpg"/>
          <p:cNvPicPr>
            <a:picLocks noChangeAspect="1"/>
          </p:cNvPicPr>
          <p:nvPr/>
        </p:nvPicPr>
        <p:blipFill>
          <a:blip r:embed="rId3"/>
          <a:srcRect/>
          <a:stretch>
            <a:fillRect/>
          </a:stretch>
        </p:blipFill>
        <p:spPr bwMode="auto">
          <a:xfrm>
            <a:off x="8229600" y="5805488"/>
            <a:ext cx="674688" cy="892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91513" cy="922337"/>
          </a:xfrm>
        </p:spPr>
        <p:txBody>
          <a:bodyPr>
            <a:normAutofit/>
          </a:bodyPr>
          <a:lstStyle/>
          <a:p>
            <a:pPr algn="ctr" fontAlgn="auto">
              <a:spcAft>
                <a:spcPts val="0"/>
              </a:spcAft>
              <a:defRPr/>
            </a:pPr>
            <a:r>
              <a:rPr lang="fr-CH" dirty="0" smtClean="0">
                <a:latin typeface="+mn-lt"/>
              </a:rPr>
              <a:t>Graisses - Définition</a:t>
            </a:r>
            <a:endParaRPr lang="fr-CH" dirty="0">
              <a:latin typeface="+mn-lt"/>
            </a:endParaRPr>
          </a:p>
        </p:txBody>
      </p:sp>
      <p:sp>
        <p:nvSpPr>
          <p:cNvPr id="44034" name="Espace réservé du contenu 2"/>
          <p:cNvSpPr>
            <a:spLocks noGrp="1"/>
          </p:cNvSpPr>
          <p:nvPr>
            <p:ph idx="1"/>
          </p:nvPr>
        </p:nvSpPr>
        <p:spPr>
          <a:xfrm>
            <a:off x="457200" y="1412875"/>
            <a:ext cx="8291513" cy="4713288"/>
          </a:xfrm>
        </p:spPr>
        <p:txBody>
          <a:bodyPr/>
          <a:lstStyle/>
          <a:p>
            <a:pPr>
              <a:lnSpc>
                <a:spcPct val="90000"/>
              </a:lnSpc>
            </a:pPr>
            <a:r>
              <a:rPr lang="fr-CH" smtClean="0"/>
              <a:t>Appelé également </a:t>
            </a:r>
            <a:r>
              <a:rPr lang="fr-CH" b="1" smtClean="0"/>
              <a:t>lipides</a:t>
            </a:r>
            <a:r>
              <a:rPr lang="fr-CH" smtClean="0"/>
              <a:t>,</a:t>
            </a:r>
            <a:r>
              <a:rPr lang="fr-CH" b="1" smtClean="0"/>
              <a:t> </a:t>
            </a:r>
            <a:r>
              <a:rPr lang="fr-CH" smtClean="0"/>
              <a:t>les graisses sont très riches en énergie difficilement utilisable (1g de gras = 9 kcal).</a:t>
            </a:r>
          </a:p>
          <a:p>
            <a:pPr>
              <a:lnSpc>
                <a:spcPct val="90000"/>
              </a:lnSpc>
              <a:buFont typeface="Wingdings 2" pitchFamily="18" charset="2"/>
              <a:buNone/>
            </a:pPr>
            <a:r>
              <a:rPr lang="fr-CH" b="1" smtClean="0"/>
              <a:t>	</a:t>
            </a:r>
            <a:r>
              <a:rPr lang="fr-CH" smtClean="0"/>
              <a:t>Consommé en excès, ils ont la capacité de se stocker.</a:t>
            </a:r>
          </a:p>
          <a:p>
            <a:pPr>
              <a:buFont typeface="Wingdings 2" pitchFamily="18" charset="2"/>
              <a:buNone/>
            </a:pPr>
            <a:endParaRPr lang="fr-CH" sz="2000" b="1" smtClean="0"/>
          </a:p>
          <a:p>
            <a:r>
              <a:rPr lang="fr-CH" smtClean="0"/>
              <a:t>Il existe 3 grands groupes de graisses:</a:t>
            </a:r>
          </a:p>
          <a:p>
            <a:pPr lvl="1"/>
            <a:r>
              <a:rPr lang="fr-CH" smtClean="0"/>
              <a:t>Les graisses monoinsaturées</a:t>
            </a:r>
          </a:p>
          <a:p>
            <a:pPr lvl="1"/>
            <a:r>
              <a:rPr lang="fr-CH" smtClean="0"/>
              <a:t>Les graisses polyinsaturées</a:t>
            </a:r>
          </a:p>
          <a:p>
            <a:pPr lvl="1"/>
            <a:r>
              <a:rPr lang="fr-CH" smtClean="0"/>
              <a:t>Les graisses saturées</a:t>
            </a:r>
          </a:p>
        </p:txBody>
      </p:sp>
      <p:sp>
        <p:nvSpPr>
          <p:cNvPr id="5" name="Espace réservé de la date 4"/>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44036" name="Image 5" descr="beurre.jpg"/>
          <p:cNvPicPr>
            <a:picLocks noChangeAspect="1"/>
          </p:cNvPicPr>
          <p:nvPr/>
        </p:nvPicPr>
        <p:blipFill>
          <a:blip r:embed="rId3"/>
          <a:srcRect/>
          <a:stretch>
            <a:fillRect/>
          </a:stretch>
        </p:blipFill>
        <p:spPr bwMode="auto">
          <a:xfrm>
            <a:off x="7380288" y="5805488"/>
            <a:ext cx="1450975" cy="795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613" y="404813"/>
            <a:ext cx="6840537" cy="936625"/>
          </a:xfrm>
        </p:spPr>
        <p:txBody>
          <a:bodyPr>
            <a:normAutofit/>
          </a:bodyPr>
          <a:lstStyle/>
          <a:p>
            <a:pPr algn="ctr" fontAlgn="auto">
              <a:spcAft>
                <a:spcPts val="0"/>
              </a:spcAft>
              <a:defRPr/>
            </a:pPr>
            <a:r>
              <a:rPr lang="fr-CH" dirty="0" smtClean="0">
                <a:latin typeface="+mn-lt"/>
              </a:rPr>
              <a:t>Graisses </a:t>
            </a:r>
            <a:r>
              <a:rPr lang="fr-CH" dirty="0" err="1" smtClean="0">
                <a:latin typeface="+mn-lt"/>
              </a:rPr>
              <a:t>monoinsaturées</a:t>
            </a:r>
            <a:endParaRPr lang="fr-CH" dirty="0">
              <a:latin typeface="+mn-lt"/>
            </a:endParaRPr>
          </a:p>
        </p:txBody>
      </p:sp>
      <p:sp>
        <p:nvSpPr>
          <p:cNvPr id="46082" name="Espace réservé du contenu 2"/>
          <p:cNvSpPr>
            <a:spLocks noGrp="1"/>
          </p:cNvSpPr>
          <p:nvPr>
            <p:ph idx="1"/>
          </p:nvPr>
        </p:nvSpPr>
        <p:spPr>
          <a:xfrm>
            <a:off x="611188" y="1989138"/>
            <a:ext cx="8291512" cy="3887787"/>
          </a:xfrm>
        </p:spPr>
        <p:txBody>
          <a:bodyPr/>
          <a:lstStyle/>
          <a:p>
            <a:r>
              <a:rPr lang="fr-CH" sz="2800" smtClean="0"/>
              <a:t>Riche en oméga 9 principalement</a:t>
            </a:r>
          </a:p>
          <a:p>
            <a:r>
              <a:rPr lang="fr-CH" sz="2800" smtClean="0"/>
              <a:t>Sources: Olive, tournesol, avocat, noisettes, noix de cajou…</a:t>
            </a:r>
          </a:p>
          <a:p>
            <a:r>
              <a:rPr lang="fr-CH" sz="2800" smtClean="0"/>
              <a:t>Permettent de diminuer le mauvais cholestérol (LDL)</a:t>
            </a:r>
          </a:p>
          <a:p>
            <a:r>
              <a:rPr lang="fr-CH" sz="2800" smtClean="0"/>
              <a:t>Préviennent les dépôt de LDL dans les artères et protègent donc des maladies cardiovasculaires</a:t>
            </a:r>
          </a:p>
        </p:txBody>
      </p:sp>
      <p:sp>
        <p:nvSpPr>
          <p:cNvPr id="5" name="Espace réservé de la date 4"/>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46084" name="Image 5" descr="beurre.jpg"/>
          <p:cNvPicPr>
            <a:picLocks noChangeAspect="1"/>
          </p:cNvPicPr>
          <p:nvPr/>
        </p:nvPicPr>
        <p:blipFill>
          <a:blip r:embed="rId3"/>
          <a:srcRect/>
          <a:stretch>
            <a:fillRect/>
          </a:stretch>
        </p:blipFill>
        <p:spPr bwMode="auto">
          <a:xfrm>
            <a:off x="7380288" y="5805488"/>
            <a:ext cx="1450975" cy="795337"/>
          </a:xfrm>
          <a:prstGeom prst="rect">
            <a:avLst/>
          </a:prstGeom>
          <a:noFill/>
          <a:ln w="9525">
            <a:noFill/>
            <a:miter lim="800000"/>
            <a:headEnd/>
            <a:tailEnd/>
          </a:ln>
        </p:spPr>
      </p:pic>
      <p:pic>
        <p:nvPicPr>
          <p:cNvPr id="46085" name="Image 7" descr="Smily.gif"/>
          <p:cNvPicPr>
            <a:picLocks noChangeAspect="1"/>
          </p:cNvPicPr>
          <p:nvPr/>
        </p:nvPicPr>
        <p:blipFill>
          <a:blip r:embed="rId4"/>
          <a:srcRect/>
          <a:stretch>
            <a:fillRect/>
          </a:stretch>
        </p:blipFill>
        <p:spPr bwMode="auto">
          <a:xfrm>
            <a:off x="0" y="0"/>
            <a:ext cx="1800225" cy="1800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613" y="404813"/>
            <a:ext cx="6769100" cy="1008062"/>
          </a:xfrm>
        </p:spPr>
        <p:txBody>
          <a:bodyPr>
            <a:normAutofit fontScale="90000"/>
          </a:bodyPr>
          <a:lstStyle/>
          <a:p>
            <a:pPr algn="ctr" fontAlgn="auto">
              <a:spcAft>
                <a:spcPts val="0"/>
              </a:spcAft>
              <a:defRPr/>
            </a:pPr>
            <a:r>
              <a:rPr lang="fr-CH" dirty="0" smtClean="0">
                <a:latin typeface="+mn-lt"/>
              </a:rPr>
              <a:t>Graisses polyinsaturées 1</a:t>
            </a:r>
            <a:endParaRPr lang="fr-CH" dirty="0">
              <a:latin typeface="+mn-lt"/>
            </a:endParaRPr>
          </a:p>
        </p:txBody>
      </p:sp>
      <p:sp>
        <p:nvSpPr>
          <p:cNvPr id="3" name="Espace réservé du contenu 2"/>
          <p:cNvSpPr>
            <a:spLocks noGrp="1"/>
          </p:cNvSpPr>
          <p:nvPr>
            <p:ph idx="1"/>
          </p:nvPr>
        </p:nvSpPr>
        <p:spPr>
          <a:xfrm>
            <a:off x="468313" y="1916113"/>
            <a:ext cx="8289925" cy="4281487"/>
          </a:xfrm>
        </p:spPr>
        <p:txBody>
          <a:bodyPr>
            <a:normAutofit fontScale="55000" lnSpcReduction="20000"/>
          </a:bodyPr>
          <a:lstStyle/>
          <a:p>
            <a:pPr marL="420624" indent="-384048" fontAlgn="auto">
              <a:spcAft>
                <a:spcPts val="0"/>
              </a:spcAft>
              <a:buFont typeface="Wingdings 2"/>
              <a:buChar char=""/>
              <a:defRPr/>
            </a:pPr>
            <a:r>
              <a:rPr lang="fr-CH" sz="3600" dirty="0" smtClean="0"/>
              <a:t>Riche en oméga 6 et 3</a:t>
            </a:r>
          </a:p>
          <a:p>
            <a:pPr marL="420624" indent="-384048" fontAlgn="auto">
              <a:spcAft>
                <a:spcPts val="0"/>
              </a:spcAft>
              <a:buFont typeface="Wingdings 2"/>
              <a:buChar char=""/>
              <a:defRPr/>
            </a:pPr>
            <a:r>
              <a:rPr lang="fr-CH" sz="3600" dirty="0" smtClean="0"/>
              <a:t>Acide gras essentiels (le corps ne peut en fabriquer)</a:t>
            </a:r>
          </a:p>
          <a:p>
            <a:pPr marL="420624" indent="-384048" fontAlgn="auto">
              <a:spcAft>
                <a:spcPts val="0"/>
              </a:spcAft>
              <a:buFont typeface="Wingdings 2"/>
              <a:buNone/>
              <a:defRPr/>
            </a:pPr>
            <a:endParaRPr lang="fr-CH" sz="1900" dirty="0" smtClean="0"/>
          </a:p>
          <a:p>
            <a:pPr marL="420624" indent="-384048" fontAlgn="auto">
              <a:spcAft>
                <a:spcPts val="0"/>
              </a:spcAft>
              <a:buFont typeface="Wingdings 2"/>
              <a:buNone/>
              <a:defRPr/>
            </a:pPr>
            <a:r>
              <a:rPr lang="fr-CH" sz="4000" dirty="0" smtClean="0"/>
              <a:t>Oméga 3:</a:t>
            </a:r>
          </a:p>
          <a:p>
            <a:pPr marL="420624" indent="-384048" fontAlgn="auto">
              <a:spcAft>
                <a:spcPts val="0"/>
              </a:spcAft>
              <a:buFont typeface="Wingdings 2"/>
              <a:buChar char=""/>
              <a:defRPr/>
            </a:pPr>
            <a:r>
              <a:rPr lang="fr-CH" sz="3700" dirty="0" smtClean="0"/>
              <a:t>Sources: Maquereau, saumon, hareng, thon, sardine, noix, colza et lin (graines et huile)…</a:t>
            </a:r>
          </a:p>
          <a:p>
            <a:pPr marL="420624" indent="-384048" fontAlgn="auto">
              <a:spcAft>
                <a:spcPts val="0"/>
              </a:spcAft>
              <a:buFont typeface="Wingdings 2"/>
              <a:buChar char=""/>
              <a:defRPr/>
            </a:pPr>
            <a:r>
              <a:rPr lang="fr-CH" sz="3700" dirty="0" smtClean="0"/>
              <a:t>Favorisent l’abaissement des triglycérides, de la tension artérielle </a:t>
            </a:r>
          </a:p>
          <a:p>
            <a:pPr marL="420624" indent="-384048" fontAlgn="auto">
              <a:spcAft>
                <a:spcPts val="0"/>
              </a:spcAft>
              <a:buFont typeface="Wingdings 2"/>
              <a:buChar char=""/>
              <a:defRPr/>
            </a:pPr>
            <a:r>
              <a:rPr lang="fr-CH" sz="3700" dirty="0" smtClean="0"/>
              <a:t>Régularisent la sécrétion de sérotonine (hormone du bonheur)</a:t>
            </a:r>
          </a:p>
          <a:p>
            <a:pPr marL="722376" lvl="1" indent="-274320" fontAlgn="auto">
              <a:spcAft>
                <a:spcPts val="0"/>
              </a:spcAft>
              <a:buFont typeface="Wingdings"/>
              <a:buChar char="à"/>
              <a:defRPr/>
            </a:pPr>
            <a:r>
              <a:rPr lang="fr-CH" sz="3700" dirty="0" smtClean="0">
                <a:sym typeface="Wingdings" pitchFamily="2" charset="2"/>
              </a:rPr>
              <a:t>Aident à lutter contre la dépression et l’anxiété</a:t>
            </a:r>
            <a:endParaRPr lang="fr-CH" sz="3700" dirty="0" smtClean="0"/>
          </a:p>
          <a:p>
            <a:pPr marL="420624" indent="-384048" fontAlgn="auto">
              <a:spcAft>
                <a:spcPts val="0"/>
              </a:spcAft>
              <a:buFont typeface="Wingdings 2"/>
              <a:buChar char=""/>
              <a:defRPr/>
            </a:pPr>
            <a:r>
              <a:rPr lang="fr-CH" sz="3700" dirty="0" smtClean="0"/>
              <a:t>Retardent le vieillissement des cellules (anti-radicaux libre)</a:t>
            </a:r>
          </a:p>
          <a:p>
            <a:pPr marL="420624" indent="-384048" fontAlgn="auto">
              <a:spcAft>
                <a:spcPts val="0"/>
              </a:spcAft>
              <a:buFont typeface="Wingdings 2"/>
              <a:buChar char=""/>
              <a:defRPr/>
            </a:pPr>
            <a:r>
              <a:rPr lang="fr-CH" sz="3700" dirty="0" smtClean="0"/>
              <a:t>Tendent à améliorer les capacités du cerveau (concentration, mémoire)</a:t>
            </a:r>
          </a:p>
          <a:p>
            <a:pPr marL="420624" indent="-384048" fontAlgn="auto">
              <a:spcAft>
                <a:spcPts val="0"/>
              </a:spcAft>
              <a:buFont typeface="Wingdings 2"/>
              <a:buNone/>
              <a:defRPr/>
            </a:pPr>
            <a:endParaRPr lang="fr-CH" dirty="0" smtClean="0"/>
          </a:p>
          <a:p>
            <a:pPr marL="420624" indent="-384048" fontAlgn="auto">
              <a:spcAft>
                <a:spcPts val="0"/>
              </a:spcAft>
              <a:buFont typeface="Wingdings 2"/>
              <a:buChar char=""/>
              <a:defRPr/>
            </a:pPr>
            <a:r>
              <a:rPr lang="fr-CH" sz="3600" dirty="0" smtClean="0"/>
              <a:t>ATTENTION: Un excès d’oméga 3 détruit le bon cholestérol (HDL)</a:t>
            </a:r>
          </a:p>
          <a:p>
            <a:pPr marL="420624" indent="-384048" fontAlgn="auto">
              <a:spcAft>
                <a:spcPts val="0"/>
              </a:spcAft>
              <a:buFont typeface="Wingdings 2"/>
              <a:buChar char=""/>
              <a:defRPr/>
            </a:pPr>
            <a:endParaRPr lang="fr-CH" dirty="0" smtClean="0"/>
          </a:p>
        </p:txBody>
      </p:sp>
      <p:sp>
        <p:nvSpPr>
          <p:cNvPr id="5" name="Espace réservé de la date 4"/>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48132" name="Image 5" descr="beurre.jpg"/>
          <p:cNvPicPr>
            <a:picLocks noChangeAspect="1"/>
          </p:cNvPicPr>
          <p:nvPr/>
        </p:nvPicPr>
        <p:blipFill>
          <a:blip r:embed="rId3"/>
          <a:srcRect/>
          <a:stretch>
            <a:fillRect/>
          </a:stretch>
        </p:blipFill>
        <p:spPr bwMode="auto">
          <a:xfrm>
            <a:off x="7380288" y="5805488"/>
            <a:ext cx="1450975" cy="795337"/>
          </a:xfrm>
          <a:prstGeom prst="rect">
            <a:avLst/>
          </a:prstGeom>
          <a:noFill/>
          <a:ln w="9525">
            <a:noFill/>
            <a:miter lim="800000"/>
            <a:headEnd/>
            <a:tailEnd/>
          </a:ln>
        </p:spPr>
      </p:pic>
      <p:pic>
        <p:nvPicPr>
          <p:cNvPr id="48133" name="Image 6" descr="smileyface.jpg"/>
          <p:cNvPicPr>
            <a:picLocks noChangeAspect="1"/>
          </p:cNvPicPr>
          <p:nvPr/>
        </p:nvPicPr>
        <p:blipFill>
          <a:blip r:embed="rId4"/>
          <a:srcRect/>
          <a:stretch>
            <a:fillRect/>
          </a:stretch>
        </p:blipFill>
        <p:spPr bwMode="auto">
          <a:xfrm>
            <a:off x="0" y="0"/>
            <a:ext cx="1763713" cy="1758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8175" y="404813"/>
            <a:ext cx="6840538" cy="1008062"/>
          </a:xfrm>
        </p:spPr>
        <p:txBody>
          <a:bodyPr>
            <a:normAutofit/>
          </a:bodyPr>
          <a:lstStyle/>
          <a:p>
            <a:pPr algn="ctr" fontAlgn="auto">
              <a:spcAft>
                <a:spcPts val="0"/>
              </a:spcAft>
              <a:defRPr/>
            </a:pPr>
            <a:r>
              <a:rPr lang="fr-CH" dirty="0" smtClean="0">
                <a:latin typeface="+mn-lt"/>
              </a:rPr>
              <a:t>Graisses polyinsaturées 2</a:t>
            </a:r>
            <a:endParaRPr lang="fr-CH" dirty="0">
              <a:latin typeface="+mn-lt"/>
            </a:endParaRPr>
          </a:p>
        </p:txBody>
      </p:sp>
      <p:sp>
        <p:nvSpPr>
          <p:cNvPr id="3" name="Espace réservé du contenu 2"/>
          <p:cNvSpPr>
            <a:spLocks noGrp="1"/>
          </p:cNvSpPr>
          <p:nvPr>
            <p:ph idx="1"/>
          </p:nvPr>
        </p:nvSpPr>
        <p:spPr>
          <a:xfrm>
            <a:off x="457200" y="1844675"/>
            <a:ext cx="8291513" cy="3960813"/>
          </a:xfrm>
        </p:spPr>
        <p:txBody>
          <a:bodyPr>
            <a:normAutofit lnSpcReduction="10000"/>
          </a:bodyPr>
          <a:lstStyle/>
          <a:p>
            <a:pPr marL="420624" indent="-384048" fontAlgn="auto">
              <a:spcAft>
                <a:spcPts val="0"/>
              </a:spcAft>
              <a:buFont typeface="Wingdings 2"/>
              <a:buChar char=""/>
              <a:defRPr/>
            </a:pPr>
            <a:r>
              <a:rPr lang="fr-CH" sz="2200" dirty="0" smtClean="0"/>
              <a:t>Riche en oméga 6 et 3</a:t>
            </a:r>
          </a:p>
          <a:p>
            <a:pPr marL="420624" indent="-384048" fontAlgn="auto">
              <a:spcAft>
                <a:spcPts val="0"/>
              </a:spcAft>
              <a:buFont typeface="Wingdings 2"/>
              <a:buChar char=""/>
              <a:defRPr/>
            </a:pPr>
            <a:r>
              <a:rPr lang="fr-CH" sz="2200" dirty="0" smtClean="0"/>
              <a:t>Acide gras essentiels (le corps ne peut en fabriquer)</a:t>
            </a:r>
          </a:p>
          <a:p>
            <a:pPr marL="420624" indent="-384048" fontAlgn="auto">
              <a:spcAft>
                <a:spcPts val="0"/>
              </a:spcAft>
              <a:buFont typeface="Wingdings 2"/>
              <a:buNone/>
              <a:defRPr/>
            </a:pPr>
            <a:endParaRPr lang="fr-CH" sz="1900" dirty="0" smtClean="0"/>
          </a:p>
          <a:p>
            <a:pPr marL="420624" indent="-384048" fontAlgn="auto">
              <a:spcAft>
                <a:spcPts val="0"/>
              </a:spcAft>
              <a:buFont typeface="Wingdings 2"/>
              <a:buNone/>
              <a:defRPr/>
            </a:pPr>
            <a:r>
              <a:rPr lang="fr-CH" sz="2800" dirty="0" smtClean="0"/>
              <a:t>Oméga 6:</a:t>
            </a:r>
          </a:p>
          <a:p>
            <a:pPr marL="420624" indent="-384048" fontAlgn="auto">
              <a:spcAft>
                <a:spcPts val="0"/>
              </a:spcAft>
              <a:buFont typeface="Wingdings 2"/>
              <a:buChar char=""/>
              <a:defRPr/>
            </a:pPr>
            <a:r>
              <a:rPr lang="fr-CH" sz="2200" dirty="0" smtClean="0"/>
              <a:t>Sources: Tournesol, colza, maïs, soja, œufs, pistaches…</a:t>
            </a:r>
          </a:p>
          <a:p>
            <a:pPr marL="420624" indent="-384048" fontAlgn="auto">
              <a:spcAft>
                <a:spcPts val="0"/>
              </a:spcAft>
              <a:buFont typeface="Wingdings 2"/>
              <a:buChar char=""/>
              <a:defRPr/>
            </a:pPr>
            <a:r>
              <a:rPr lang="fr-CH" sz="2200" dirty="0" smtClean="0"/>
              <a:t>Réduisent l’inflammation (arthrite, arthrose, stress…)</a:t>
            </a:r>
          </a:p>
          <a:p>
            <a:pPr marL="420624" indent="-384048" fontAlgn="auto">
              <a:spcAft>
                <a:spcPts val="0"/>
              </a:spcAft>
              <a:buFont typeface="Wingdings 2"/>
              <a:buChar char=""/>
              <a:defRPr/>
            </a:pPr>
            <a:r>
              <a:rPr lang="fr-CH" sz="2200" dirty="0" smtClean="0"/>
              <a:t>Limitent la formation de caillots sanguins</a:t>
            </a:r>
          </a:p>
          <a:p>
            <a:pPr marL="420624" indent="-384048" fontAlgn="auto">
              <a:spcAft>
                <a:spcPts val="0"/>
              </a:spcAft>
              <a:buFont typeface="Wingdings 2"/>
              <a:buChar char=""/>
              <a:defRPr/>
            </a:pPr>
            <a:r>
              <a:rPr lang="fr-CH" sz="2200" dirty="0" smtClean="0"/>
              <a:t>Retardent le vieillissement des cellules</a:t>
            </a:r>
          </a:p>
          <a:p>
            <a:pPr marL="420624" indent="-384048" fontAlgn="auto">
              <a:spcAft>
                <a:spcPts val="0"/>
              </a:spcAft>
              <a:buFont typeface="Wingdings 2"/>
              <a:buNone/>
              <a:defRPr/>
            </a:pPr>
            <a:endParaRPr lang="fr-CH" dirty="0" smtClean="0"/>
          </a:p>
          <a:p>
            <a:pPr marL="420624" indent="-384048" fontAlgn="auto">
              <a:spcAft>
                <a:spcPts val="0"/>
              </a:spcAft>
              <a:buFont typeface="Wingdings 2"/>
              <a:buChar char=""/>
              <a:defRPr/>
            </a:pPr>
            <a:r>
              <a:rPr lang="fr-CH" sz="2200" dirty="0" smtClean="0"/>
              <a:t>ATTENTION: Un excès d’oméga 6 détruit les omégas 3</a:t>
            </a:r>
          </a:p>
          <a:p>
            <a:pPr marL="420624" indent="-384048" fontAlgn="auto">
              <a:spcAft>
                <a:spcPts val="0"/>
              </a:spcAft>
              <a:buFont typeface="Wingdings 2"/>
              <a:buChar char=""/>
              <a:defRPr/>
            </a:pPr>
            <a:endParaRPr lang="fr-CH" dirty="0" smtClean="0"/>
          </a:p>
        </p:txBody>
      </p:sp>
      <p:sp>
        <p:nvSpPr>
          <p:cNvPr id="5" name="Espace réservé de la date 4"/>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50180" name="Image 5" descr="beurre.jpg"/>
          <p:cNvPicPr>
            <a:picLocks noChangeAspect="1"/>
          </p:cNvPicPr>
          <p:nvPr/>
        </p:nvPicPr>
        <p:blipFill>
          <a:blip r:embed="rId3"/>
          <a:srcRect/>
          <a:stretch>
            <a:fillRect/>
          </a:stretch>
        </p:blipFill>
        <p:spPr bwMode="auto">
          <a:xfrm>
            <a:off x="7380288" y="5805488"/>
            <a:ext cx="1450975" cy="795337"/>
          </a:xfrm>
          <a:prstGeom prst="rect">
            <a:avLst/>
          </a:prstGeom>
          <a:noFill/>
          <a:ln w="9525">
            <a:noFill/>
            <a:miter lim="800000"/>
            <a:headEnd/>
            <a:tailEnd/>
          </a:ln>
        </p:spPr>
      </p:pic>
      <p:pic>
        <p:nvPicPr>
          <p:cNvPr id="50181" name="Image 6" descr="smileyface.jpg"/>
          <p:cNvPicPr>
            <a:picLocks noChangeAspect="1"/>
          </p:cNvPicPr>
          <p:nvPr/>
        </p:nvPicPr>
        <p:blipFill>
          <a:blip r:embed="rId4"/>
          <a:srcRect/>
          <a:stretch>
            <a:fillRect/>
          </a:stretch>
        </p:blipFill>
        <p:spPr bwMode="auto">
          <a:xfrm>
            <a:off x="0" y="0"/>
            <a:ext cx="1763713" cy="1758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91513" cy="922337"/>
          </a:xfrm>
        </p:spPr>
        <p:txBody>
          <a:bodyPr>
            <a:normAutofit/>
          </a:bodyPr>
          <a:lstStyle/>
          <a:p>
            <a:pPr algn="ctr" fontAlgn="auto">
              <a:spcAft>
                <a:spcPts val="0"/>
              </a:spcAft>
              <a:defRPr/>
            </a:pPr>
            <a:r>
              <a:rPr lang="fr-CH" dirty="0" smtClean="0">
                <a:latin typeface="+mn-lt"/>
              </a:rPr>
              <a:t>Sucres - Définition</a:t>
            </a:r>
            <a:endParaRPr lang="fr-CH" dirty="0">
              <a:latin typeface="+mn-lt"/>
            </a:endParaRPr>
          </a:p>
        </p:txBody>
      </p:sp>
      <p:sp>
        <p:nvSpPr>
          <p:cNvPr id="17410" name="Espace réservé du contenu 2"/>
          <p:cNvSpPr>
            <a:spLocks noGrp="1"/>
          </p:cNvSpPr>
          <p:nvPr>
            <p:ph idx="1"/>
          </p:nvPr>
        </p:nvSpPr>
        <p:spPr>
          <a:xfrm>
            <a:off x="457200" y="1412875"/>
            <a:ext cx="8291513" cy="4713288"/>
          </a:xfrm>
        </p:spPr>
        <p:txBody>
          <a:bodyPr/>
          <a:lstStyle/>
          <a:p>
            <a:r>
              <a:rPr lang="fr-CH" smtClean="0"/>
              <a:t>Appelé également </a:t>
            </a:r>
            <a:r>
              <a:rPr lang="fr-CH" b="1" smtClean="0"/>
              <a:t>glucides</a:t>
            </a:r>
            <a:r>
              <a:rPr lang="fr-CH" smtClean="0"/>
              <a:t> ou </a:t>
            </a:r>
            <a:r>
              <a:rPr lang="fr-CH" b="1" smtClean="0"/>
              <a:t>hydrates de carbone </a:t>
            </a:r>
            <a:r>
              <a:rPr lang="fr-CH" smtClean="0"/>
              <a:t>les sucres sont riches en énergie rapidement utilisable (1g de sucre = 4 kcal).</a:t>
            </a:r>
          </a:p>
          <a:p>
            <a:pPr>
              <a:buFont typeface="Wingdings 2" pitchFamily="18" charset="2"/>
              <a:buNone/>
            </a:pPr>
            <a:r>
              <a:rPr lang="fr-CH" b="1" smtClean="0"/>
              <a:t>	</a:t>
            </a:r>
            <a:r>
              <a:rPr lang="fr-CH" smtClean="0"/>
              <a:t>Consommé en excès, ils ont la capacité de se stocker sous forme de graisses.</a:t>
            </a:r>
          </a:p>
          <a:p>
            <a:pPr>
              <a:buFont typeface="Wingdings 2" pitchFamily="18" charset="2"/>
              <a:buNone/>
            </a:pPr>
            <a:endParaRPr lang="fr-CH" b="1" smtClean="0"/>
          </a:p>
          <a:p>
            <a:r>
              <a:rPr lang="fr-CH" smtClean="0"/>
              <a:t>Il existe 2 grands groupes de sucres:</a:t>
            </a:r>
          </a:p>
          <a:p>
            <a:pPr lvl="1"/>
            <a:r>
              <a:rPr lang="fr-CH" smtClean="0"/>
              <a:t>Les sucres simples (ex sucres rapides)</a:t>
            </a:r>
          </a:p>
          <a:p>
            <a:pPr lvl="1"/>
            <a:r>
              <a:rPr lang="fr-CH" smtClean="0"/>
              <a:t>Les sucres complexes (ex sucres lents)</a:t>
            </a:r>
          </a:p>
        </p:txBody>
      </p:sp>
      <p:sp>
        <p:nvSpPr>
          <p:cNvPr id="5" name="Espace réservé de la date 4"/>
          <p:cNvSpPr>
            <a:spLocks noGrp="1"/>
          </p:cNvSpPr>
          <p:nvPr>
            <p:ph type="dt" sz="quarter" idx="10"/>
          </p:nvPr>
        </p:nvSpPr>
        <p:spPr>
          <a:xfrm>
            <a:off x="457200" y="6453188"/>
            <a:ext cx="2674938" cy="333375"/>
          </a:xfrm>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17412" name="Image 6" descr="sucre-equilibre-alimentaire.jpg"/>
          <p:cNvPicPr>
            <a:picLocks noChangeAspect="1"/>
          </p:cNvPicPr>
          <p:nvPr/>
        </p:nvPicPr>
        <p:blipFill>
          <a:blip r:embed="rId3"/>
          <a:srcRect/>
          <a:stretch>
            <a:fillRect/>
          </a:stretch>
        </p:blipFill>
        <p:spPr bwMode="auto">
          <a:xfrm>
            <a:off x="8229600" y="5805488"/>
            <a:ext cx="674688" cy="892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8175" y="404813"/>
            <a:ext cx="6840538" cy="1008062"/>
          </a:xfrm>
        </p:spPr>
        <p:txBody>
          <a:bodyPr>
            <a:normAutofit/>
          </a:bodyPr>
          <a:lstStyle/>
          <a:p>
            <a:pPr algn="ctr" fontAlgn="auto">
              <a:spcAft>
                <a:spcPts val="0"/>
              </a:spcAft>
              <a:defRPr/>
            </a:pPr>
            <a:r>
              <a:rPr lang="fr-CH" dirty="0" smtClean="0">
                <a:latin typeface="+mn-lt"/>
              </a:rPr>
              <a:t>Graisses polyinsaturées 3</a:t>
            </a:r>
            <a:endParaRPr lang="fr-CH" dirty="0">
              <a:latin typeface="+mn-lt"/>
            </a:endParaRPr>
          </a:p>
        </p:txBody>
      </p:sp>
      <p:sp>
        <p:nvSpPr>
          <p:cNvPr id="52226" name="Espace réservé du contenu 2"/>
          <p:cNvSpPr>
            <a:spLocks noGrp="1"/>
          </p:cNvSpPr>
          <p:nvPr>
            <p:ph idx="1"/>
          </p:nvPr>
        </p:nvSpPr>
        <p:spPr>
          <a:xfrm>
            <a:off x="457200" y="1844675"/>
            <a:ext cx="8291513" cy="2232025"/>
          </a:xfrm>
        </p:spPr>
        <p:txBody>
          <a:bodyPr/>
          <a:lstStyle/>
          <a:p>
            <a:r>
              <a:rPr lang="fr-CH" smtClean="0"/>
              <a:t>Quel ratio oméga 6/oméga 3 ?</a:t>
            </a:r>
          </a:p>
          <a:p>
            <a:pPr lvl="1"/>
            <a:r>
              <a:rPr lang="fr-CH" smtClean="0"/>
              <a:t>3/1 soit, 3x plus d’oméga 6 que d’oméga 3</a:t>
            </a:r>
          </a:p>
          <a:p>
            <a:pPr lvl="1"/>
            <a:r>
              <a:rPr lang="fr-CH" smtClean="0"/>
              <a:t>En pratique la consommation d’oméga 6 est 10 à 20x supérieure à celle d’oméga 3!</a:t>
            </a:r>
          </a:p>
          <a:p>
            <a:pPr lvl="1"/>
            <a:endParaRPr lang="fr-CH" smtClean="0"/>
          </a:p>
          <a:p>
            <a:pPr>
              <a:buFont typeface="Wingdings 2" pitchFamily="18" charset="2"/>
              <a:buNone/>
            </a:pPr>
            <a:endParaRPr lang="fr-CH" smtClean="0"/>
          </a:p>
        </p:txBody>
      </p:sp>
      <p:sp>
        <p:nvSpPr>
          <p:cNvPr id="5" name="Espace réservé de la date 4"/>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52228" name="Image 5" descr="beurre.jpg"/>
          <p:cNvPicPr>
            <a:picLocks noChangeAspect="1"/>
          </p:cNvPicPr>
          <p:nvPr/>
        </p:nvPicPr>
        <p:blipFill>
          <a:blip r:embed="rId3"/>
          <a:srcRect/>
          <a:stretch>
            <a:fillRect/>
          </a:stretch>
        </p:blipFill>
        <p:spPr bwMode="auto">
          <a:xfrm>
            <a:off x="7380288" y="5805488"/>
            <a:ext cx="1450975" cy="795337"/>
          </a:xfrm>
          <a:prstGeom prst="rect">
            <a:avLst/>
          </a:prstGeom>
          <a:noFill/>
          <a:ln w="9525">
            <a:noFill/>
            <a:miter lim="800000"/>
            <a:headEnd/>
            <a:tailEnd/>
          </a:ln>
        </p:spPr>
      </p:pic>
      <p:sp>
        <p:nvSpPr>
          <p:cNvPr id="52229" name="ZoneTexte 7"/>
          <p:cNvSpPr txBox="1">
            <a:spLocks noChangeArrowheads="1"/>
          </p:cNvSpPr>
          <p:nvPr/>
        </p:nvSpPr>
        <p:spPr bwMode="auto">
          <a:xfrm>
            <a:off x="755650" y="4292600"/>
            <a:ext cx="7704138" cy="1016000"/>
          </a:xfrm>
          <a:prstGeom prst="rect">
            <a:avLst/>
          </a:prstGeom>
          <a:solidFill>
            <a:schemeClr val="bg1"/>
          </a:solidFill>
          <a:ln w="9525">
            <a:noFill/>
            <a:miter lim="800000"/>
            <a:headEnd/>
            <a:tailEnd/>
          </a:ln>
        </p:spPr>
        <p:txBody>
          <a:bodyPr>
            <a:spAutoFit/>
          </a:bodyPr>
          <a:lstStyle/>
          <a:p>
            <a:pPr lvl="1" algn="ctr"/>
            <a:r>
              <a:rPr lang="fr-CH" sz="3000"/>
              <a:t>L’huile de colza contient naturellement 3x plus d’oméga 6 que d’oméga 3!</a:t>
            </a:r>
          </a:p>
        </p:txBody>
      </p:sp>
      <p:pic>
        <p:nvPicPr>
          <p:cNvPr id="52230" name="Image 6" descr="smileyface.jpg"/>
          <p:cNvPicPr>
            <a:picLocks noChangeAspect="1"/>
          </p:cNvPicPr>
          <p:nvPr/>
        </p:nvPicPr>
        <p:blipFill>
          <a:blip r:embed="rId4"/>
          <a:srcRect/>
          <a:stretch>
            <a:fillRect/>
          </a:stretch>
        </p:blipFill>
        <p:spPr bwMode="auto">
          <a:xfrm>
            <a:off x="0" y="0"/>
            <a:ext cx="1763713" cy="1758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51050" y="476250"/>
            <a:ext cx="6697663" cy="865188"/>
          </a:xfrm>
        </p:spPr>
        <p:txBody>
          <a:bodyPr>
            <a:normAutofit/>
          </a:bodyPr>
          <a:lstStyle/>
          <a:p>
            <a:pPr algn="ctr" fontAlgn="auto">
              <a:spcAft>
                <a:spcPts val="0"/>
              </a:spcAft>
              <a:defRPr/>
            </a:pPr>
            <a:r>
              <a:rPr lang="fr-CH" dirty="0" smtClean="0">
                <a:latin typeface="+mn-lt"/>
              </a:rPr>
              <a:t>Graisses saturées</a:t>
            </a:r>
            <a:endParaRPr lang="fr-CH" dirty="0">
              <a:latin typeface="+mn-lt"/>
            </a:endParaRPr>
          </a:p>
        </p:txBody>
      </p:sp>
      <p:sp>
        <p:nvSpPr>
          <p:cNvPr id="54274" name="Espace réservé du contenu 2"/>
          <p:cNvSpPr>
            <a:spLocks noGrp="1"/>
          </p:cNvSpPr>
          <p:nvPr>
            <p:ph idx="1"/>
          </p:nvPr>
        </p:nvSpPr>
        <p:spPr>
          <a:xfrm>
            <a:off x="468313" y="2205038"/>
            <a:ext cx="8289925" cy="3024187"/>
          </a:xfrm>
        </p:spPr>
        <p:txBody>
          <a:bodyPr/>
          <a:lstStyle/>
          <a:p>
            <a:r>
              <a:rPr lang="fr-CH" sz="2600" smtClean="0"/>
              <a:t>Sources: Pratiquement toutes les graisses animales excepté le poisson (produits laitiers, viandes, beurre mais aussi huile de coco et de palme).</a:t>
            </a:r>
          </a:p>
          <a:p>
            <a:r>
              <a:rPr lang="fr-CH" sz="2600" smtClean="0"/>
              <a:t>Augmentent le taux de cholestérol</a:t>
            </a:r>
          </a:p>
          <a:p>
            <a:pPr lvl="1">
              <a:buFont typeface="Wingdings" pitchFamily="2" charset="2"/>
              <a:buChar char="à"/>
            </a:pPr>
            <a:r>
              <a:rPr lang="fr-CH" sz="2200" smtClean="0">
                <a:sym typeface="Wingdings" pitchFamily="2" charset="2"/>
              </a:rPr>
              <a:t>abiment les parois des artères</a:t>
            </a:r>
            <a:endParaRPr lang="fr-CH" sz="2200" smtClean="0"/>
          </a:p>
          <a:p>
            <a:r>
              <a:rPr lang="fr-CH" sz="2600" smtClean="0"/>
              <a:t>Favorisent le développement de caillots </a:t>
            </a:r>
          </a:p>
        </p:txBody>
      </p:sp>
      <p:sp>
        <p:nvSpPr>
          <p:cNvPr id="5" name="Espace réservé de la date 4"/>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54276" name="Image 5" descr="beurre.jpg"/>
          <p:cNvPicPr>
            <a:picLocks noChangeAspect="1"/>
          </p:cNvPicPr>
          <p:nvPr/>
        </p:nvPicPr>
        <p:blipFill>
          <a:blip r:embed="rId3"/>
          <a:srcRect/>
          <a:stretch>
            <a:fillRect/>
          </a:stretch>
        </p:blipFill>
        <p:spPr bwMode="auto">
          <a:xfrm>
            <a:off x="7380288" y="5805488"/>
            <a:ext cx="1450975" cy="795337"/>
          </a:xfrm>
          <a:prstGeom prst="rect">
            <a:avLst/>
          </a:prstGeom>
          <a:noFill/>
          <a:ln w="9525">
            <a:noFill/>
            <a:miter lim="800000"/>
            <a:headEnd/>
            <a:tailEnd/>
          </a:ln>
        </p:spPr>
      </p:pic>
      <p:sp>
        <p:nvSpPr>
          <p:cNvPr id="54277" name="ZoneTexte 6"/>
          <p:cNvSpPr txBox="1">
            <a:spLocks noChangeArrowheads="1"/>
          </p:cNvSpPr>
          <p:nvPr/>
        </p:nvSpPr>
        <p:spPr bwMode="auto">
          <a:xfrm>
            <a:off x="611188" y="5157788"/>
            <a:ext cx="6624637" cy="800100"/>
          </a:xfrm>
          <a:prstGeom prst="rect">
            <a:avLst/>
          </a:prstGeom>
          <a:solidFill>
            <a:schemeClr val="bg1"/>
          </a:solidFill>
          <a:ln w="9525">
            <a:noFill/>
            <a:miter lim="800000"/>
            <a:headEnd/>
            <a:tailEnd/>
          </a:ln>
        </p:spPr>
        <p:txBody>
          <a:bodyPr>
            <a:spAutoFit/>
          </a:bodyPr>
          <a:lstStyle/>
          <a:p>
            <a:pPr algn="ctr"/>
            <a:r>
              <a:rPr lang="fr-CH" sz="2300"/>
              <a:t>ATTENTION: la consommation de beurre (max 10g/jour) permet d’apporter de la vitamine A</a:t>
            </a:r>
          </a:p>
        </p:txBody>
      </p:sp>
      <p:pic>
        <p:nvPicPr>
          <p:cNvPr id="54278" name="Image 7" descr="annoyed_smiley_answer_2_xlarge.jpeg"/>
          <p:cNvPicPr>
            <a:picLocks noChangeAspect="1"/>
          </p:cNvPicPr>
          <p:nvPr/>
        </p:nvPicPr>
        <p:blipFill>
          <a:blip r:embed="rId4"/>
          <a:srcRect/>
          <a:stretch>
            <a:fillRect/>
          </a:stretch>
        </p:blipFill>
        <p:spPr bwMode="auto">
          <a:xfrm>
            <a:off x="0" y="0"/>
            <a:ext cx="1908175" cy="1908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2950" cy="850900"/>
          </a:xfrm>
        </p:spPr>
        <p:txBody>
          <a:bodyPr>
            <a:normAutofit/>
          </a:bodyPr>
          <a:lstStyle/>
          <a:p>
            <a:pPr algn="ctr" fontAlgn="auto">
              <a:spcAft>
                <a:spcPts val="0"/>
              </a:spcAft>
              <a:defRPr/>
            </a:pPr>
            <a:r>
              <a:rPr lang="fr-CH" dirty="0" smtClean="0">
                <a:latin typeface="+mn-lt"/>
              </a:rPr>
              <a:t>Répartition théorique</a:t>
            </a:r>
            <a:endParaRPr lang="fr-CH" dirty="0">
              <a:latin typeface="+mn-lt"/>
            </a:endParaRPr>
          </a:p>
        </p:txBody>
      </p:sp>
      <p:sp>
        <p:nvSpPr>
          <p:cNvPr id="3" name="Espace réservé du contenu 2"/>
          <p:cNvSpPr>
            <a:spLocks noGrp="1"/>
          </p:cNvSpPr>
          <p:nvPr>
            <p:ph idx="1"/>
          </p:nvPr>
        </p:nvSpPr>
        <p:spPr>
          <a:xfrm>
            <a:off x="468313" y="1412875"/>
            <a:ext cx="8434387" cy="3455988"/>
          </a:xfrm>
        </p:spPr>
        <p:txBody>
          <a:bodyPr>
            <a:normAutofit fontScale="92500" lnSpcReduction="20000"/>
          </a:bodyPr>
          <a:lstStyle/>
          <a:p>
            <a:pPr marL="420624" indent="-384048" fontAlgn="auto">
              <a:spcAft>
                <a:spcPts val="0"/>
              </a:spcAft>
              <a:buFont typeface="Wingdings 2"/>
              <a:buChar char=""/>
              <a:defRPr/>
            </a:pPr>
            <a:r>
              <a:rPr lang="fr-CH" sz="3100" dirty="0" smtClean="0"/>
              <a:t>Les graisses mono-insaturées devraient représenter </a:t>
            </a:r>
            <a:r>
              <a:rPr lang="fr-CH" sz="3100" u="sng" dirty="0" smtClean="0"/>
              <a:t>en moyenne </a:t>
            </a:r>
            <a:r>
              <a:rPr lang="fr-CH" sz="3100" b="1" dirty="0" smtClean="0"/>
              <a:t>15% </a:t>
            </a:r>
            <a:r>
              <a:rPr lang="fr-CH" sz="3100" dirty="0" smtClean="0"/>
              <a:t>de notre sources d’énergie journalière.</a:t>
            </a:r>
          </a:p>
          <a:p>
            <a:pPr marL="420624" indent="-384048" fontAlgn="auto">
              <a:spcAft>
                <a:spcPts val="0"/>
              </a:spcAft>
              <a:buFont typeface="Wingdings 2"/>
              <a:buChar char=""/>
              <a:defRPr/>
            </a:pPr>
            <a:r>
              <a:rPr lang="fr-CH" sz="3100" dirty="0" smtClean="0"/>
              <a:t>Les graisses </a:t>
            </a:r>
            <a:r>
              <a:rPr lang="fr-CH" sz="3100" dirty="0" err="1" smtClean="0"/>
              <a:t>poly-insaturées</a:t>
            </a:r>
            <a:r>
              <a:rPr lang="fr-CH" sz="3100" dirty="0" smtClean="0"/>
              <a:t> devraient représenter </a:t>
            </a:r>
            <a:r>
              <a:rPr lang="fr-CH" sz="3100" u="sng" dirty="0" smtClean="0"/>
              <a:t>en moyenne </a:t>
            </a:r>
            <a:r>
              <a:rPr lang="fr-CH" sz="3100" b="1" dirty="0" smtClean="0"/>
              <a:t>10% </a:t>
            </a:r>
            <a:r>
              <a:rPr lang="fr-CH" sz="3100" dirty="0" smtClean="0"/>
              <a:t>de notre source d’énergie journalière.</a:t>
            </a:r>
          </a:p>
          <a:p>
            <a:pPr marL="420624" indent="-384048" fontAlgn="auto">
              <a:spcAft>
                <a:spcPts val="0"/>
              </a:spcAft>
              <a:buFont typeface="Wingdings 2"/>
              <a:buChar char=""/>
              <a:defRPr/>
            </a:pPr>
            <a:r>
              <a:rPr lang="fr-CH" sz="3100" dirty="0" smtClean="0"/>
              <a:t>Les graisses saturées devraient représenter </a:t>
            </a:r>
            <a:r>
              <a:rPr lang="fr-CH" sz="3100" u="sng" dirty="0" smtClean="0"/>
              <a:t>maximum</a:t>
            </a:r>
            <a:r>
              <a:rPr lang="fr-CH" sz="3100" dirty="0" smtClean="0"/>
              <a:t> </a:t>
            </a:r>
            <a:r>
              <a:rPr lang="fr-CH" sz="3100" b="1" dirty="0" smtClean="0"/>
              <a:t>10% </a:t>
            </a:r>
            <a:r>
              <a:rPr lang="fr-CH" sz="3100" dirty="0" smtClean="0"/>
              <a:t>de notre source d’énergie journalière.</a:t>
            </a:r>
          </a:p>
          <a:p>
            <a:pPr marL="420624" indent="-384048" fontAlgn="auto">
              <a:spcAft>
                <a:spcPts val="0"/>
              </a:spcAft>
              <a:buFont typeface="Wingdings 2"/>
              <a:buNone/>
              <a:defRPr/>
            </a:pPr>
            <a:endParaRPr lang="fr-CH" sz="3400" dirty="0" smtClean="0"/>
          </a:p>
          <a:p>
            <a:pPr marL="722376" lvl="1" indent="-274320" fontAlgn="auto">
              <a:spcAft>
                <a:spcPts val="0"/>
              </a:spcAft>
              <a:buFont typeface="Wingdings 2"/>
              <a:buNone/>
              <a:defRPr/>
            </a:pPr>
            <a:endParaRPr lang="fr-CH" dirty="0" smtClean="0"/>
          </a:p>
          <a:p>
            <a:pPr marL="1005840" lvl="2" indent="-256032" fontAlgn="auto">
              <a:spcAft>
                <a:spcPts val="0"/>
              </a:spcAft>
              <a:buFont typeface="Arial"/>
              <a:buNone/>
              <a:defRPr/>
            </a:pPr>
            <a:endParaRPr lang="fr-CH" sz="1800" dirty="0" smtClean="0"/>
          </a:p>
          <a:p>
            <a:pPr marL="722376" lvl="1" indent="-274320" fontAlgn="auto">
              <a:spcAft>
                <a:spcPts val="0"/>
              </a:spcAft>
              <a:buFont typeface="Wingdings 2"/>
              <a:buNone/>
              <a:defRPr/>
            </a:pPr>
            <a:endParaRPr lang="fr-CH" sz="2000" dirty="0" smtClean="0">
              <a:sym typeface="Wingdings" pitchFamily="2" charset="2"/>
            </a:endParaRPr>
          </a:p>
        </p:txBody>
      </p:sp>
      <p:sp>
        <p:nvSpPr>
          <p:cNvPr id="56323" name="ZoneTexte 3"/>
          <p:cNvSpPr txBox="1">
            <a:spLocks noChangeArrowheads="1"/>
          </p:cNvSpPr>
          <p:nvPr/>
        </p:nvSpPr>
        <p:spPr bwMode="auto">
          <a:xfrm>
            <a:off x="323850" y="5157788"/>
            <a:ext cx="8569325" cy="954087"/>
          </a:xfrm>
          <a:prstGeom prst="rect">
            <a:avLst/>
          </a:prstGeom>
          <a:solidFill>
            <a:schemeClr val="bg1"/>
          </a:solidFill>
          <a:ln w="9525">
            <a:noFill/>
            <a:miter lim="800000"/>
            <a:headEnd/>
            <a:tailEnd/>
          </a:ln>
        </p:spPr>
        <p:txBody>
          <a:bodyPr>
            <a:spAutoFit/>
          </a:bodyPr>
          <a:lstStyle/>
          <a:p>
            <a:pPr algn="ctr"/>
            <a:r>
              <a:rPr lang="fr-CH" sz="2800"/>
              <a:t>Au total, les matières grasses devraient représenter </a:t>
            </a:r>
            <a:r>
              <a:rPr lang="fr-CH" sz="2800" b="1"/>
              <a:t>30-35% </a:t>
            </a:r>
            <a:r>
              <a:rPr lang="fr-CH" sz="2800"/>
              <a:t>de notre sources d’énergie journalière!</a:t>
            </a:r>
          </a:p>
        </p:txBody>
      </p:sp>
      <p:sp>
        <p:nvSpPr>
          <p:cNvPr id="6" name="Espace réservé de la date 5"/>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2950" cy="850900"/>
          </a:xfrm>
        </p:spPr>
        <p:txBody>
          <a:bodyPr>
            <a:normAutofit/>
          </a:bodyPr>
          <a:lstStyle/>
          <a:p>
            <a:pPr algn="ctr" fontAlgn="auto">
              <a:spcAft>
                <a:spcPts val="0"/>
              </a:spcAft>
              <a:defRPr/>
            </a:pPr>
            <a:r>
              <a:rPr lang="fr-CH" dirty="0" smtClean="0">
                <a:latin typeface="+mn-lt"/>
              </a:rPr>
              <a:t>Répartition pratique</a:t>
            </a:r>
            <a:endParaRPr lang="fr-CH" dirty="0">
              <a:latin typeface="+mn-lt"/>
            </a:endParaRPr>
          </a:p>
        </p:txBody>
      </p:sp>
      <p:sp>
        <p:nvSpPr>
          <p:cNvPr id="3" name="Espace réservé du contenu 2"/>
          <p:cNvSpPr>
            <a:spLocks noGrp="1"/>
          </p:cNvSpPr>
          <p:nvPr>
            <p:ph idx="1"/>
          </p:nvPr>
        </p:nvSpPr>
        <p:spPr>
          <a:xfrm>
            <a:off x="395288" y="1268413"/>
            <a:ext cx="8435975" cy="3673475"/>
          </a:xfrm>
        </p:spPr>
        <p:txBody>
          <a:bodyPr>
            <a:noAutofit/>
          </a:bodyPr>
          <a:lstStyle/>
          <a:p>
            <a:pPr marL="420624" indent="-384048" fontAlgn="auto">
              <a:spcAft>
                <a:spcPts val="0"/>
              </a:spcAft>
              <a:buFont typeface="Wingdings 2"/>
              <a:buChar char=""/>
              <a:defRPr/>
            </a:pPr>
            <a:r>
              <a:rPr lang="fr-CH" sz="2850" dirty="0" smtClean="0"/>
              <a:t>Les graisses mono-insaturées représentent </a:t>
            </a:r>
            <a:r>
              <a:rPr lang="fr-CH" sz="2850" u="sng" dirty="0" smtClean="0"/>
              <a:t>en moyenne </a:t>
            </a:r>
            <a:r>
              <a:rPr lang="fr-CH" sz="2850" b="1" dirty="0" smtClean="0"/>
              <a:t>10% </a:t>
            </a:r>
            <a:r>
              <a:rPr lang="fr-CH" sz="2850" dirty="0" smtClean="0"/>
              <a:t>de notre sources d’énergie journalière.</a:t>
            </a:r>
          </a:p>
          <a:p>
            <a:pPr marL="420624" indent="-384048" fontAlgn="auto">
              <a:spcAft>
                <a:spcPts val="0"/>
              </a:spcAft>
              <a:buFont typeface="Wingdings 2"/>
              <a:buChar char=""/>
              <a:defRPr/>
            </a:pPr>
            <a:r>
              <a:rPr lang="fr-CH" sz="2850" dirty="0" smtClean="0"/>
              <a:t>Les graisses </a:t>
            </a:r>
            <a:r>
              <a:rPr lang="fr-CH" sz="2850" dirty="0" err="1" smtClean="0"/>
              <a:t>poly-insaturées</a:t>
            </a:r>
            <a:r>
              <a:rPr lang="fr-CH" sz="2850" dirty="0" smtClean="0"/>
              <a:t> représentent </a:t>
            </a:r>
            <a:r>
              <a:rPr lang="fr-CH" sz="2850" u="sng" dirty="0" smtClean="0"/>
              <a:t>en moyenne </a:t>
            </a:r>
            <a:r>
              <a:rPr lang="fr-CH" sz="2850" b="1" dirty="0" smtClean="0"/>
              <a:t>10% </a:t>
            </a:r>
            <a:r>
              <a:rPr lang="fr-CH" sz="2850" dirty="0" smtClean="0"/>
              <a:t>de notre sources d’énergie journalière</a:t>
            </a:r>
          </a:p>
          <a:p>
            <a:pPr marL="420624" indent="-384048" fontAlgn="auto">
              <a:spcAft>
                <a:spcPts val="0"/>
              </a:spcAft>
              <a:buFont typeface="Wingdings 2"/>
              <a:buChar char=""/>
              <a:defRPr/>
            </a:pPr>
            <a:r>
              <a:rPr lang="fr-CH" sz="2850" dirty="0" smtClean="0"/>
              <a:t>Les graisses saturées représentent </a:t>
            </a:r>
            <a:r>
              <a:rPr lang="fr-CH" sz="2850" u="sng" dirty="0" smtClean="0"/>
              <a:t>en moyenne </a:t>
            </a:r>
            <a:r>
              <a:rPr lang="fr-CH" sz="2850" b="1" dirty="0" smtClean="0"/>
              <a:t>20% </a:t>
            </a:r>
            <a:r>
              <a:rPr lang="fr-CH" sz="2850" dirty="0" smtClean="0"/>
              <a:t>de notre source d’énergie journalière.</a:t>
            </a:r>
          </a:p>
          <a:p>
            <a:pPr marL="420624" indent="-384048" fontAlgn="auto">
              <a:spcAft>
                <a:spcPts val="0"/>
              </a:spcAft>
              <a:buFont typeface="Wingdings 2"/>
              <a:buNone/>
              <a:defRPr/>
            </a:pPr>
            <a:endParaRPr lang="fr-CH" sz="2800" dirty="0" smtClean="0"/>
          </a:p>
          <a:p>
            <a:pPr marL="722376" lvl="1" indent="-274320" fontAlgn="auto">
              <a:spcAft>
                <a:spcPts val="0"/>
              </a:spcAft>
              <a:buFont typeface="Wingdings 2"/>
              <a:buNone/>
              <a:defRPr/>
            </a:pPr>
            <a:endParaRPr lang="fr-CH" sz="2800" dirty="0" smtClean="0"/>
          </a:p>
          <a:p>
            <a:pPr marL="1005840" lvl="2" indent="-256032" fontAlgn="auto">
              <a:spcAft>
                <a:spcPts val="0"/>
              </a:spcAft>
              <a:buFont typeface="Arial"/>
              <a:buNone/>
              <a:defRPr/>
            </a:pPr>
            <a:endParaRPr lang="fr-CH" sz="2800" dirty="0" smtClean="0"/>
          </a:p>
          <a:p>
            <a:pPr marL="722376" lvl="1" indent="-274320" fontAlgn="auto">
              <a:spcAft>
                <a:spcPts val="0"/>
              </a:spcAft>
              <a:buFont typeface="Wingdings 2"/>
              <a:buNone/>
              <a:defRPr/>
            </a:pPr>
            <a:endParaRPr lang="fr-CH" sz="2800" dirty="0" smtClean="0">
              <a:sym typeface="Wingdings" pitchFamily="2" charset="2"/>
            </a:endParaRPr>
          </a:p>
        </p:txBody>
      </p:sp>
      <p:sp>
        <p:nvSpPr>
          <p:cNvPr id="58371" name="ZoneTexte 3"/>
          <p:cNvSpPr txBox="1">
            <a:spLocks noChangeArrowheads="1"/>
          </p:cNvSpPr>
          <p:nvPr/>
        </p:nvSpPr>
        <p:spPr bwMode="auto">
          <a:xfrm>
            <a:off x="323850" y="5229225"/>
            <a:ext cx="8569325" cy="892175"/>
          </a:xfrm>
          <a:prstGeom prst="rect">
            <a:avLst/>
          </a:prstGeom>
          <a:solidFill>
            <a:schemeClr val="bg1"/>
          </a:solidFill>
          <a:ln w="9525">
            <a:noFill/>
            <a:miter lim="800000"/>
            <a:headEnd/>
            <a:tailEnd/>
          </a:ln>
        </p:spPr>
        <p:txBody>
          <a:bodyPr>
            <a:spAutoFit/>
          </a:bodyPr>
          <a:lstStyle/>
          <a:p>
            <a:pPr algn="ctr"/>
            <a:r>
              <a:rPr lang="fr-CH" sz="2600"/>
              <a:t>Au total, les matières grasses représentent en moyenne </a:t>
            </a:r>
            <a:r>
              <a:rPr lang="fr-CH" sz="2600" b="1"/>
              <a:t>40% </a:t>
            </a:r>
            <a:r>
              <a:rPr lang="fr-CH" sz="2600"/>
              <a:t>de notre sources d’énergie journalière!</a:t>
            </a:r>
          </a:p>
        </p:txBody>
      </p:sp>
      <p:sp>
        <p:nvSpPr>
          <p:cNvPr id="6" name="Espace réservé de la date 5"/>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2950" cy="850900"/>
          </a:xfrm>
        </p:spPr>
        <p:txBody>
          <a:bodyPr>
            <a:normAutofit/>
          </a:bodyPr>
          <a:lstStyle/>
          <a:p>
            <a:pPr algn="ctr" fontAlgn="auto">
              <a:spcAft>
                <a:spcPts val="0"/>
              </a:spcAft>
              <a:defRPr/>
            </a:pPr>
            <a:r>
              <a:rPr lang="fr-CH" dirty="0" smtClean="0">
                <a:latin typeface="+mn-lt"/>
              </a:rPr>
              <a:t>Acide gras « </a:t>
            </a:r>
            <a:r>
              <a:rPr lang="fr-CH" dirty="0" err="1" smtClean="0">
                <a:latin typeface="+mn-lt"/>
              </a:rPr>
              <a:t>trans</a:t>
            </a:r>
            <a:r>
              <a:rPr lang="fr-CH" dirty="0" smtClean="0">
                <a:latin typeface="+mn-lt"/>
              </a:rPr>
              <a:t> »</a:t>
            </a:r>
            <a:endParaRPr lang="fr-CH" dirty="0">
              <a:latin typeface="+mn-lt"/>
            </a:endParaRPr>
          </a:p>
        </p:txBody>
      </p:sp>
      <p:sp>
        <p:nvSpPr>
          <p:cNvPr id="60418" name="Espace réservé du contenu 2"/>
          <p:cNvSpPr>
            <a:spLocks noGrp="1"/>
          </p:cNvSpPr>
          <p:nvPr>
            <p:ph idx="1"/>
          </p:nvPr>
        </p:nvSpPr>
        <p:spPr>
          <a:xfrm>
            <a:off x="395288" y="1268413"/>
            <a:ext cx="8435975" cy="3673475"/>
          </a:xfrm>
        </p:spPr>
        <p:txBody>
          <a:bodyPr/>
          <a:lstStyle/>
          <a:p>
            <a:r>
              <a:rPr lang="fr-CH" sz="2400" smtClean="0"/>
              <a:t>Ce sont généralement des graisses insaturées que l’on a hydrogéné afin de: les rendre plus résistantes à la chaleur, à la lumière, leur donner une texture solide (margarine), obtenir une meilleure conservation…)</a:t>
            </a:r>
          </a:p>
          <a:p>
            <a:pPr lvl="1">
              <a:buFont typeface="Wingdings" pitchFamily="2" charset="2"/>
              <a:buChar char="à"/>
            </a:pPr>
            <a:r>
              <a:rPr lang="fr-CH" sz="2000" smtClean="0"/>
              <a:t>L’hydrogénation permet de modifier la structure de la molécule de l’acide gras (graisse)</a:t>
            </a:r>
          </a:p>
          <a:p>
            <a:r>
              <a:rPr lang="fr-CH" sz="2400" smtClean="0"/>
              <a:t>La consommation de graisses « trans » augmente les risques de </a:t>
            </a:r>
            <a:r>
              <a:rPr lang="fr-CH" sz="2400" u="sng" smtClean="0"/>
              <a:t>maladie cardio-vasculaire, de cancer, de diabète et de dépression </a:t>
            </a:r>
            <a:r>
              <a:rPr lang="fr-CH" sz="2400" smtClean="0"/>
              <a:t>même consommé en faible doses.</a:t>
            </a:r>
          </a:p>
          <a:p>
            <a:endParaRPr lang="fr-CH" sz="2800" smtClean="0"/>
          </a:p>
          <a:p>
            <a:pPr lvl="1">
              <a:buFont typeface="Wingdings 2" pitchFamily="18" charset="2"/>
              <a:buNone/>
            </a:pPr>
            <a:endParaRPr lang="fr-CH" sz="2800" smtClean="0"/>
          </a:p>
          <a:p>
            <a:pPr lvl="2">
              <a:buFont typeface="Arial" charset="0"/>
              <a:buNone/>
            </a:pPr>
            <a:endParaRPr lang="fr-CH" sz="2800" smtClean="0"/>
          </a:p>
          <a:p>
            <a:pPr lvl="1">
              <a:buFont typeface="Wingdings 2" pitchFamily="18" charset="2"/>
              <a:buNone/>
            </a:pPr>
            <a:endParaRPr lang="fr-CH" sz="2800" smtClean="0">
              <a:sym typeface="Wingdings" pitchFamily="2" charset="2"/>
            </a:endParaRPr>
          </a:p>
        </p:txBody>
      </p:sp>
      <p:sp>
        <p:nvSpPr>
          <p:cNvPr id="6" name="Espace réservé de la date 5"/>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sp>
        <p:nvSpPr>
          <p:cNvPr id="60420" name="ZoneTexte 6"/>
          <p:cNvSpPr txBox="1">
            <a:spLocks noChangeArrowheads="1"/>
          </p:cNvSpPr>
          <p:nvPr/>
        </p:nvSpPr>
        <p:spPr bwMode="auto">
          <a:xfrm>
            <a:off x="468313" y="5084763"/>
            <a:ext cx="8351837" cy="1323975"/>
          </a:xfrm>
          <a:prstGeom prst="rect">
            <a:avLst/>
          </a:prstGeom>
          <a:solidFill>
            <a:schemeClr val="bg1"/>
          </a:solidFill>
          <a:ln w="9525">
            <a:noFill/>
            <a:miter lim="800000"/>
            <a:headEnd/>
            <a:tailEnd/>
          </a:ln>
        </p:spPr>
        <p:txBody>
          <a:bodyPr>
            <a:spAutoFit/>
          </a:bodyPr>
          <a:lstStyle/>
          <a:p>
            <a:pPr algn="ctr"/>
            <a:r>
              <a:rPr lang="fr-CH" sz="2000" b="1"/>
              <a:t>Une augmentation de </a:t>
            </a:r>
            <a:r>
              <a:rPr lang="fr-CH" sz="2000" b="1">
                <a:solidFill>
                  <a:srgbClr val="FF0000"/>
                </a:solidFill>
              </a:rPr>
              <a:t>5% de la consommation de graisses saturées </a:t>
            </a:r>
            <a:r>
              <a:rPr lang="fr-CH" sz="2000" b="1"/>
              <a:t>augmente de </a:t>
            </a:r>
            <a:r>
              <a:rPr lang="fr-CH" sz="2000" b="1">
                <a:solidFill>
                  <a:srgbClr val="FF0000"/>
                </a:solidFill>
              </a:rPr>
              <a:t>17% les risques de maladies cardio-vasculaire </a:t>
            </a:r>
            <a:r>
              <a:rPr lang="fr-CH" sz="2000" b="1"/>
              <a:t>alors qu’une augmentation de </a:t>
            </a:r>
            <a:r>
              <a:rPr lang="fr-CH" sz="2000" b="1">
                <a:solidFill>
                  <a:srgbClr val="FF0000"/>
                </a:solidFill>
              </a:rPr>
              <a:t>5% de la consommation de graisses « trans » </a:t>
            </a:r>
            <a:r>
              <a:rPr lang="fr-CH" sz="2000" b="1"/>
              <a:t>augmente les risques de </a:t>
            </a:r>
            <a:r>
              <a:rPr lang="fr-CH" sz="2000" b="1">
                <a:solidFill>
                  <a:srgbClr val="FF0000"/>
                </a:solidFill>
              </a:rPr>
              <a:t>93% </a:t>
            </a:r>
            <a:r>
              <a:rPr lang="fr-CH" sz="2000" b="1"/>
              <a:t>!</a:t>
            </a:r>
            <a:endParaRPr lang="fr-CH" sz="2000" b="1">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2950" cy="850900"/>
          </a:xfrm>
        </p:spPr>
        <p:txBody>
          <a:bodyPr>
            <a:normAutofit/>
          </a:bodyPr>
          <a:lstStyle/>
          <a:p>
            <a:pPr algn="ctr" fontAlgn="auto">
              <a:spcAft>
                <a:spcPts val="0"/>
              </a:spcAft>
              <a:defRPr/>
            </a:pPr>
            <a:r>
              <a:rPr lang="fr-CH" dirty="0" smtClean="0">
                <a:latin typeface="+mn-lt"/>
              </a:rPr>
              <a:t>Graisse de palme 1</a:t>
            </a:r>
            <a:endParaRPr lang="fr-CH" dirty="0">
              <a:latin typeface="+mn-lt"/>
            </a:endParaRPr>
          </a:p>
        </p:txBody>
      </p:sp>
      <p:sp>
        <p:nvSpPr>
          <p:cNvPr id="62466" name="Espace réservé du contenu 2"/>
          <p:cNvSpPr>
            <a:spLocks noGrp="1"/>
          </p:cNvSpPr>
          <p:nvPr>
            <p:ph idx="1"/>
          </p:nvPr>
        </p:nvSpPr>
        <p:spPr>
          <a:xfrm>
            <a:off x="395288" y="1268413"/>
            <a:ext cx="8435975" cy="4032250"/>
          </a:xfrm>
        </p:spPr>
        <p:txBody>
          <a:bodyPr/>
          <a:lstStyle/>
          <a:p>
            <a:r>
              <a:rPr lang="fr-CH" sz="2500" smtClean="0"/>
              <a:t>L’huile de palme est extraite </a:t>
            </a:r>
            <a:r>
              <a:rPr lang="fr-CH" sz="2500" b="1" smtClean="0">
                <a:solidFill>
                  <a:srgbClr val="FF0000"/>
                </a:solidFill>
              </a:rPr>
              <a:t>par pression à chaud </a:t>
            </a:r>
            <a:r>
              <a:rPr lang="fr-CH" sz="2500" smtClean="0"/>
              <a:t>de la pulpe du fruit du palmier.</a:t>
            </a:r>
          </a:p>
          <a:p>
            <a:r>
              <a:rPr lang="fr-CH" sz="2500" smtClean="0"/>
              <a:t>Sources: </a:t>
            </a:r>
            <a:r>
              <a:rPr lang="fr-CH" sz="2500" u="sng" smtClean="0"/>
              <a:t>Tous les produits transformés par l’industrie </a:t>
            </a:r>
            <a:r>
              <a:rPr lang="fr-CH" sz="2500" smtClean="0"/>
              <a:t>(agroalimentaire, nettoyage, cosmétique…)</a:t>
            </a:r>
          </a:p>
          <a:p>
            <a:r>
              <a:rPr lang="fr-CH" sz="2500" smtClean="0"/>
              <a:t>Effets bénéfiques:</a:t>
            </a:r>
          </a:p>
          <a:p>
            <a:pPr lvl="1"/>
            <a:r>
              <a:rPr lang="fr-CH" sz="2500" smtClean="0"/>
              <a:t>Conservation +++</a:t>
            </a:r>
          </a:p>
          <a:p>
            <a:pPr lvl="1"/>
            <a:r>
              <a:rPr lang="fr-CH" sz="2500" smtClean="0"/>
              <a:t>Goût neutre</a:t>
            </a:r>
          </a:p>
          <a:p>
            <a:pPr lvl="1"/>
            <a:r>
              <a:rPr lang="fr-CH" sz="2500" smtClean="0"/>
              <a:t>Peu cher (moins cher que les graisses hydrogénées)</a:t>
            </a:r>
          </a:p>
          <a:p>
            <a:pPr lvl="1"/>
            <a:r>
              <a:rPr lang="fr-CH" sz="2500" smtClean="0"/>
              <a:t>Permet une texture adéquate (savon, crème etc…)</a:t>
            </a:r>
          </a:p>
          <a:p>
            <a:pPr lvl="1"/>
            <a:endParaRPr lang="fr-CH" sz="2400" smtClean="0"/>
          </a:p>
          <a:p>
            <a:pPr>
              <a:buFont typeface="Wingdings 2" pitchFamily="18" charset="2"/>
              <a:buNone/>
            </a:pPr>
            <a:endParaRPr lang="fr-CH" sz="2400" smtClean="0"/>
          </a:p>
          <a:p>
            <a:pPr lvl="1"/>
            <a:endParaRPr lang="fr-CH" sz="2400" smtClean="0"/>
          </a:p>
          <a:p>
            <a:pPr lvl="1"/>
            <a:endParaRPr lang="fr-CH" sz="2400" smtClean="0"/>
          </a:p>
          <a:p>
            <a:pPr lvl="1"/>
            <a:endParaRPr lang="fr-CH" sz="2400" smtClean="0"/>
          </a:p>
        </p:txBody>
      </p:sp>
      <p:sp>
        <p:nvSpPr>
          <p:cNvPr id="6" name="Espace réservé de la date 5"/>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sp>
        <p:nvSpPr>
          <p:cNvPr id="62468" name="ZoneTexte 4"/>
          <p:cNvSpPr txBox="1">
            <a:spLocks noChangeArrowheads="1"/>
          </p:cNvSpPr>
          <p:nvPr/>
        </p:nvSpPr>
        <p:spPr bwMode="auto">
          <a:xfrm>
            <a:off x="1403350" y="5516563"/>
            <a:ext cx="6337300" cy="477837"/>
          </a:xfrm>
          <a:prstGeom prst="rect">
            <a:avLst/>
          </a:prstGeom>
          <a:solidFill>
            <a:schemeClr val="bg1"/>
          </a:solidFill>
          <a:ln w="9525">
            <a:noFill/>
            <a:miter lim="800000"/>
            <a:headEnd/>
            <a:tailEnd/>
          </a:ln>
        </p:spPr>
        <p:txBody>
          <a:bodyPr>
            <a:spAutoFit/>
          </a:bodyPr>
          <a:lstStyle/>
          <a:p>
            <a:r>
              <a:rPr lang="fr-CH" sz="2500" b="1"/>
              <a:t>Appelée généralement « huile végétale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2950" cy="706437"/>
          </a:xfrm>
        </p:spPr>
        <p:txBody>
          <a:bodyPr>
            <a:normAutofit fontScale="90000"/>
          </a:bodyPr>
          <a:lstStyle/>
          <a:p>
            <a:pPr algn="ctr" fontAlgn="auto">
              <a:spcAft>
                <a:spcPts val="0"/>
              </a:spcAft>
              <a:defRPr/>
            </a:pPr>
            <a:r>
              <a:rPr lang="fr-CH" dirty="0" smtClean="0">
                <a:latin typeface="+mn-lt"/>
              </a:rPr>
              <a:t>Graisse de palme 2</a:t>
            </a:r>
            <a:endParaRPr lang="fr-CH" dirty="0">
              <a:latin typeface="+mn-lt"/>
            </a:endParaRPr>
          </a:p>
        </p:txBody>
      </p:sp>
      <p:sp>
        <p:nvSpPr>
          <p:cNvPr id="64514" name="Espace réservé du contenu 2"/>
          <p:cNvSpPr>
            <a:spLocks noGrp="1"/>
          </p:cNvSpPr>
          <p:nvPr>
            <p:ph idx="1"/>
          </p:nvPr>
        </p:nvSpPr>
        <p:spPr>
          <a:xfrm>
            <a:off x="395288" y="1196975"/>
            <a:ext cx="8435975" cy="4968875"/>
          </a:xfrm>
        </p:spPr>
        <p:txBody>
          <a:bodyPr/>
          <a:lstStyle/>
          <a:p>
            <a:r>
              <a:rPr lang="fr-CH" sz="2800" smtClean="0"/>
              <a:t>Effets sur la santé:</a:t>
            </a:r>
          </a:p>
          <a:p>
            <a:pPr lvl="1"/>
            <a:r>
              <a:rPr lang="fr-CH" sz="2400" smtClean="0"/>
              <a:t>Contient près de 50% de graisses saturées</a:t>
            </a:r>
          </a:p>
          <a:p>
            <a:pPr lvl="1">
              <a:buFont typeface="Wingdings" pitchFamily="2" charset="2"/>
              <a:buChar char="à"/>
            </a:pPr>
            <a:r>
              <a:rPr lang="fr-CH" sz="2000" smtClean="0">
                <a:sym typeface="Wingdings" pitchFamily="2" charset="2"/>
              </a:rPr>
              <a:t>Favorise le développement de maladies cardio-vasculaire</a:t>
            </a:r>
            <a:endParaRPr lang="fr-CH" sz="2200" smtClean="0"/>
          </a:p>
          <a:p>
            <a:pPr lvl="1"/>
            <a:r>
              <a:rPr lang="fr-CH" sz="2400" smtClean="0"/>
              <a:t>Augmentation des risques de cancer</a:t>
            </a:r>
          </a:p>
          <a:p>
            <a:pPr lvl="1"/>
            <a:r>
              <a:rPr lang="fr-CH" sz="2400" smtClean="0"/>
              <a:t>Accélère le déclin « naturel » de la mémoire avec l’âge</a:t>
            </a:r>
          </a:p>
          <a:p>
            <a:pPr lvl="1"/>
            <a:r>
              <a:rPr lang="fr-CH" sz="2400" smtClean="0"/>
              <a:t>Augmente les risques de surpoids et d’obésité</a:t>
            </a:r>
          </a:p>
          <a:p>
            <a:pPr lvl="1">
              <a:buFont typeface="Wingdings 2" pitchFamily="18" charset="2"/>
              <a:buNone/>
            </a:pPr>
            <a:endParaRPr lang="fr-CH" sz="1000" smtClean="0"/>
          </a:p>
          <a:p>
            <a:r>
              <a:rPr lang="fr-CH" sz="2800" smtClean="0"/>
              <a:t>Effets sur la planète:</a:t>
            </a:r>
          </a:p>
          <a:p>
            <a:pPr lvl="1"/>
            <a:r>
              <a:rPr lang="fr-CH" sz="2400" smtClean="0"/>
              <a:t>Déforestation</a:t>
            </a:r>
          </a:p>
          <a:p>
            <a:pPr lvl="1"/>
            <a:r>
              <a:rPr lang="fr-CH" sz="2400" smtClean="0"/>
              <a:t>Baisse de la biodiversité</a:t>
            </a:r>
          </a:p>
          <a:p>
            <a:pPr lvl="1"/>
            <a:r>
              <a:rPr lang="fr-CH" sz="2400" smtClean="0"/>
              <a:t>Polution +++ par gaz à effets de serre</a:t>
            </a:r>
          </a:p>
          <a:p>
            <a:pPr lvl="1"/>
            <a:r>
              <a:rPr lang="fr-CH" sz="2400" smtClean="0"/>
              <a:t>…</a:t>
            </a:r>
          </a:p>
          <a:p>
            <a:pPr lvl="1"/>
            <a:endParaRPr lang="fr-CH" sz="2400" smtClean="0"/>
          </a:p>
          <a:p>
            <a:pPr>
              <a:buFont typeface="Wingdings 2" pitchFamily="18" charset="2"/>
              <a:buNone/>
            </a:pPr>
            <a:endParaRPr lang="fr-CH" sz="2400" smtClean="0"/>
          </a:p>
          <a:p>
            <a:pPr lvl="1"/>
            <a:endParaRPr lang="fr-CH" sz="2400" smtClean="0"/>
          </a:p>
          <a:p>
            <a:pPr lvl="1"/>
            <a:endParaRPr lang="fr-CH" sz="2400" smtClean="0"/>
          </a:p>
          <a:p>
            <a:pPr lvl="1"/>
            <a:endParaRPr lang="fr-CH" sz="2400" smtClean="0"/>
          </a:p>
        </p:txBody>
      </p:sp>
      <p:sp>
        <p:nvSpPr>
          <p:cNvPr id="6" name="Espace réservé de la date 5"/>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2950" cy="706437"/>
          </a:xfrm>
        </p:spPr>
        <p:txBody>
          <a:bodyPr>
            <a:normAutofit fontScale="90000"/>
          </a:bodyPr>
          <a:lstStyle/>
          <a:p>
            <a:pPr algn="ctr" fontAlgn="auto">
              <a:spcAft>
                <a:spcPts val="0"/>
              </a:spcAft>
              <a:defRPr/>
            </a:pPr>
            <a:r>
              <a:rPr lang="fr-CH" dirty="0" smtClean="0">
                <a:latin typeface="+mn-lt"/>
              </a:rPr>
              <a:t>En résumé…</a:t>
            </a:r>
            <a:endParaRPr lang="fr-CH" dirty="0">
              <a:latin typeface="+mn-lt"/>
            </a:endParaRPr>
          </a:p>
        </p:txBody>
      </p:sp>
      <p:sp>
        <p:nvSpPr>
          <p:cNvPr id="6" name="Espace réservé de la date 5"/>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sp>
        <p:nvSpPr>
          <p:cNvPr id="66563" name="ZoneTexte 6"/>
          <p:cNvSpPr txBox="1">
            <a:spLocks noChangeArrowheads="1"/>
          </p:cNvSpPr>
          <p:nvPr/>
        </p:nvSpPr>
        <p:spPr bwMode="auto">
          <a:xfrm>
            <a:off x="611188" y="1341438"/>
            <a:ext cx="8064500" cy="4738687"/>
          </a:xfrm>
          <a:prstGeom prst="rect">
            <a:avLst/>
          </a:prstGeom>
          <a:solidFill>
            <a:schemeClr val="bg1"/>
          </a:solidFill>
          <a:ln w="9525">
            <a:noFill/>
            <a:miter lim="800000"/>
            <a:headEnd/>
            <a:tailEnd/>
          </a:ln>
        </p:spPr>
        <p:txBody>
          <a:bodyPr>
            <a:spAutoFit/>
          </a:bodyPr>
          <a:lstStyle/>
          <a:p>
            <a:pPr algn="ctr"/>
            <a:r>
              <a:rPr lang="fr-CH" sz="2500" b="1"/>
              <a:t>Notre corps à besoins de matière grasse, ne les traquer pas!</a:t>
            </a:r>
          </a:p>
          <a:p>
            <a:endParaRPr lang="fr-CH"/>
          </a:p>
          <a:p>
            <a:r>
              <a:rPr lang="fr-CH"/>
              <a:t>Soyez attentif à la QUALITE des matières grasses que vous ingérer!</a:t>
            </a:r>
          </a:p>
          <a:p>
            <a:endParaRPr lang="fr-CH"/>
          </a:p>
          <a:p>
            <a:pPr>
              <a:buFont typeface="Wingdings" pitchFamily="2" charset="2"/>
              <a:buChar char="ü"/>
            </a:pPr>
            <a:r>
              <a:rPr lang="fr-CH"/>
              <a:t> Privilégiez l’huile d’olive pour la cuisson des aliments</a:t>
            </a:r>
          </a:p>
          <a:p>
            <a:pPr>
              <a:buFont typeface="Wingdings" pitchFamily="2" charset="2"/>
              <a:buChar char="ü"/>
            </a:pPr>
            <a:r>
              <a:rPr lang="fr-CH"/>
              <a:t> Utilisez de l’huile d’olive extra vierge et de l’huile de colza pour l’assaisonnement.</a:t>
            </a:r>
          </a:p>
          <a:p>
            <a:pPr>
              <a:buFont typeface="Wingdings" pitchFamily="2" charset="2"/>
              <a:buChar char="ü"/>
            </a:pPr>
            <a:r>
              <a:rPr lang="fr-CH"/>
              <a:t> Utiliser du beurre à froid (tartine) au maximum une petite barquette de 10g par jour.</a:t>
            </a:r>
          </a:p>
          <a:p>
            <a:pPr>
              <a:buFont typeface="Wingdings" pitchFamily="2" charset="2"/>
              <a:buChar char="ü"/>
            </a:pPr>
            <a:r>
              <a:rPr lang="fr-CH"/>
              <a:t> Pensez à manger quelques poignées de noix, noisettes… dans la semaine.</a:t>
            </a:r>
          </a:p>
          <a:p>
            <a:pPr>
              <a:buFont typeface="Wingdings" pitchFamily="2" charset="2"/>
              <a:buChar char="ü"/>
            </a:pPr>
            <a:r>
              <a:rPr lang="fr-CH"/>
              <a:t> Mangez du poisson 2x par semaine.</a:t>
            </a:r>
          </a:p>
          <a:p>
            <a:pPr>
              <a:buFont typeface="Wingdings" pitchFamily="2" charset="2"/>
              <a:buChar char="ü"/>
            </a:pPr>
            <a:r>
              <a:rPr lang="fr-CH"/>
              <a:t> Limiter la consommation de viande rouge à 2 à 3x par semaine.</a:t>
            </a:r>
          </a:p>
          <a:p>
            <a:pPr>
              <a:buFont typeface="Wingdings" pitchFamily="2" charset="2"/>
              <a:buChar char="ü"/>
            </a:pPr>
            <a:r>
              <a:rPr lang="fr-CH"/>
              <a:t> Mangez végétarien 1x par semaine.</a:t>
            </a:r>
          </a:p>
          <a:p>
            <a:endParaRPr lang="fr-CH"/>
          </a:p>
          <a:p>
            <a:r>
              <a:rPr lang="fr-CH"/>
              <a:t>Utiliser au total 1 c. à s d’huile par personne et par repas!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09" name="Image 7" descr="deforestation_940x705.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68610" name="Espace réservé de la date 5"/>
          <p:cNvSpPr>
            <a:spLocks noGrp="1"/>
          </p:cNvSpPr>
          <p:nvPr>
            <p:ph type="dt" sz="quarter" idx="10"/>
          </p:nvPr>
        </p:nvSpPr>
        <p:spPr bwMode="auto">
          <a:noFill/>
          <a:ln>
            <a:miter lim="800000"/>
            <a:headEnd/>
            <a:tailEnd/>
          </a:ln>
        </p:spPr>
        <p:txBody>
          <a:bodyPr wrap="square" lIns="91440" tIns="45720" rIns="91440" numCol="1" anchorCtr="0" compatLnSpc="1">
            <a:prstTxWarp prst="textNoShape">
              <a:avLst/>
            </a:prstTxWarp>
          </a:bodyPr>
          <a:lstStyle/>
          <a:p>
            <a:pPr fontAlgn="base">
              <a:spcBef>
                <a:spcPct val="0"/>
              </a:spcBef>
              <a:spcAft>
                <a:spcPct val="0"/>
              </a:spcAft>
            </a:pPr>
            <a:r>
              <a:rPr lang="fr-CH">
                <a:solidFill>
                  <a:schemeClr val="bg1"/>
                </a:solidFill>
              </a:rPr>
              <a:t>Daniela Di Capua, </a:t>
            </a:r>
          </a:p>
          <a:p>
            <a:pPr fontAlgn="base">
              <a:spcBef>
                <a:spcPct val="0"/>
              </a:spcBef>
              <a:spcAft>
                <a:spcPct val="0"/>
              </a:spcAft>
            </a:pPr>
            <a:r>
              <a:rPr lang="fr-CH">
                <a:solidFill>
                  <a:schemeClr val="bg1"/>
                </a:solidFill>
              </a:rPr>
              <a:t>Diététicienne diplômée HES</a:t>
            </a:r>
          </a:p>
        </p:txBody>
      </p:sp>
      <p:sp>
        <p:nvSpPr>
          <p:cNvPr id="68611" name="ZoneTexte 8"/>
          <p:cNvSpPr txBox="1">
            <a:spLocks noChangeArrowheads="1"/>
          </p:cNvSpPr>
          <p:nvPr/>
        </p:nvSpPr>
        <p:spPr bwMode="auto">
          <a:xfrm>
            <a:off x="323850" y="549275"/>
            <a:ext cx="8351838" cy="768350"/>
          </a:xfrm>
          <a:prstGeom prst="rect">
            <a:avLst/>
          </a:prstGeom>
          <a:noFill/>
          <a:ln w="9525">
            <a:noFill/>
            <a:miter lim="800000"/>
            <a:headEnd/>
            <a:tailEnd/>
          </a:ln>
        </p:spPr>
        <p:txBody>
          <a:bodyPr>
            <a:spAutoFit/>
          </a:bodyPr>
          <a:lstStyle/>
          <a:p>
            <a:pPr algn="ctr"/>
            <a:r>
              <a:rPr lang="fr-CH" sz="2200" b="1">
                <a:solidFill>
                  <a:schemeClr val="bg1"/>
                </a:solidFill>
              </a:rPr>
              <a:t>Déforestation en Indonésie pour la production </a:t>
            </a:r>
          </a:p>
          <a:p>
            <a:pPr algn="ctr"/>
            <a:r>
              <a:rPr lang="fr-CH" sz="2200" b="1">
                <a:solidFill>
                  <a:schemeClr val="bg1"/>
                </a:solidFill>
              </a:rPr>
              <a:t>d’huile de palme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7" name="Image 7" descr="deforestation_940x705.jpg"/>
          <p:cNvPicPr>
            <a:picLocks noChangeAspect="1"/>
          </p:cNvPicPr>
          <p:nvPr/>
        </p:nvPicPr>
        <p:blipFill>
          <a:blip r:embed="rId3">
            <a:lum bright="30000" contrast="-70000"/>
          </a:blip>
          <a:srcRect/>
          <a:stretch>
            <a:fillRect/>
          </a:stretch>
        </p:blipFill>
        <p:spPr bwMode="auto">
          <a:xfrm>
            <a:off x="0" y="0"/>
            <a:ext cx="9144000" cy="6858000"/>
          </a:xfrm>
          <a:prstGeom prst="rect">
            <a:avLst/>
          </a:prstGeom>
          <a:noFill/>
          <a:ln w="9525">
            <a:noFill/>
            <a:miter lim="800000"/>
            <a:headEnd/>
            <a:tailEnd/>
          </a:ln>
        </p:spPr>
      </p:pic>
      <p:sp>
        <p:nvSpPr>
          <p:cNvPr id="70658" name="Espace réservé de la date 5"/>
          <p:cNvSpPr>
            <a:spLocks noGrp="1"/>
          </p:cNvSpPr>
          <p:nvPr>
            <p:ph type="dt" sz="quarter" idx="10"/>
          </p:nvPr>
        </p:nvSpPr>
        <p:spPr bwMode="auto">
          <a:noFill/>
          <a:ln>
            <a:miter lim="800000"/>
            <a:headEnd/>
            <a:tailEnd/>
          </a:ln>
        </p:spPr>
        <p:txBody>
          <a:bodyPr wrap="square" lIns="91440" tIns="45720" rIns="91440" numCol="1" anchorCtr="0" compatLnSpc="1">
            <a:prstTxWarp prst="textNoShape">
              <a:avLst/>
            </a:prstTxWarp>
          </a:bodyPr>
          <a:lstStyle/>
          <a:p>
            <a:pPr fontAlgn="base">
              <a:spcBef>
                <a:spcPct val="0"/>
              </a:spcBef>
              <a:spcAft>
                <a:spcPct val="0"/>
              </a:spcAft>
            </a:pPr>
            <a:r>
              <a:rPr lang="fr-CH">
                <a:solidFill>
                  <a:schemeClr val="bg1"/>
                </a:solidFill>
              </a:rPr>
              <a:t>Daniela Di Capua, </a:t>
            </a:r>
          </a:p>
          <a:p>
            <a:pPr fontAlgn="base">
              <a:spcBef>
                <a:spcPct val="0"/>
              </a:spcBef>
              <a:spcAft>
                <a:spcPct val="0"/>
              </a:spcAft>
            </a:pPr>
            <a:r>
              <a:rPr lang="fr-CH">
                <a:solidFill>
                  <a:schemeClr val="bg1"/>
                </a:solidFill>
              </a:rPr>
              <a:t>Diététicienne diplômée HES</a:t>
            </a:r>
          </a:p>
        </p:txBody>
      </p:sp>
      <p:sp>
        <p:nvSpPr>
          <p:cNvPr id="70659" name="ZoneTexte 8"/>
          <p:cNvSpPr txBox="1">
            <a:spLocks noChangeArrowheads="1"/>
          </p:cNvSpPr>
          <p:nvPr/>
        </p:nvSpPr>
        <p:spPr bwMode="auto">
          <a:xfrm>
            <a:off x="395288" y="3716338"/>
            <a:ext cx="8353425" cy="1631950"/>
          </a:xfrm>
          <a:prstGeom prst="rect">
            <a:avLst/>
          </a:prstGeom>
          <a:noFill/>
          <a:ln w="9525">
            <a:noFill/>
            <a:miter lim="800000"/>
            <a:headEnd/>
            <a:tailEnd/>
          </a:ln>
        </p:spPr>
        <p:txBody>
          <a:bodyPr>
            <a:spAutoFit/>
          </a:bodyPr>
          <a:lstStyle/>
          <a:p>
            <a:pPr algn="ctr"/>
            <a:r>
              <a:rPr lang="fr-CH" sz="5000" b="1">
                <a:solidFill>
                  <a:srgbClr val="99FF33"/>
                </a:solidFill>
              </a:rPr>
              <a:t>MERCI POUR VOTRE ATTENTION !</a:t>
            </a:r>
          </a:p>
        </p:txBody>
      </p:sp>
      <p:sp>
        <p:nvSpPr>
          <p:cNvPr id="70660" name="ZoneTexte 6"/>
          <p:cNvSpPr txBox="1">
            <a:spLocks noChangeArrowheads="1"/>
          </p:cNvSpPr>
          <p:nvPr/>
        </p:nvSpPr>
        <p:spPr bwMode="auto">
          <a:xfrm>
            <a:off x="2195513" y="1125538"/>
            <a:ext cx="5040312" cy="860425"/>
          </a:xfrm>
          <a:prstGeom prst="rect">
            <a:avLst/>
          </a:prstGeom>
          <a:noFill/>
          <a:ln w="9525">
            <a:noFill/>
            <a:miter lim="800000"/>
            <a:headEnd/>
            <a:tailEnd/>
          </a:ln>
        </p:spPr>
        <p:txBody>
          <a:bodyPr>
            <a:spAutoFit/>
          </a:bodyPr>
          <a:lstStyle/>
          <a:p>
            <a:r>
              <a:rPr lang="fr-CH" sz="5000" b="1">
                <a:solidFill>
                  <a:srgbClr val="99FF33"/>
                </a:solidFill>
              </a:rPr>
              <a:t>QUESTION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91513" cy="922337"/>
          </a:xfrm>
        </p:spPr>
        <p:txBody>
          <a:bodyPr>
            <a:normAutofit/>
          </a:bodyPr>
          <a:lstStyle/>
          <a:p>
            <a:pPr algn="ctr" fontAlgn="auto">
              <a:spcAft>
                <a:spcPts val="0"/>
              </a:spcAft>
              <a:defRPr/>
            </a:pPr>
            <a:r>
              <a:rPr lang="fr-CH" dirty="0" smtClean="0">
                <a:latin typeface="+mn-lt"/>
              </a:rPr>
              <a:t>Sucres lents / Sucres rapides 1</a:t>
            </a:r>
            <a:endParaRPr lang="fr-CH" dirty="0">
              <a:latin typeface="+mn-lt"/>
            </a:endParaRPr>
          </a:p>
        </p:txBody>
      </p:sp>
      <p:sp>
        <p:nvSpPr>
          <p:cNvPr id="19458" name="Espace réservé du contenu 2"/>
          <p:cNvSpPr>
            <a:spLocks noGrp="1"/>
          </p:cNvSpPr>
          <p:nvPr>
            <p:ph idx="1"/>
          </p:nvPr>
        </p:nvSpPr>
        <p:spPr>
          <a:xfrm>
            <a:off x="457200" y="1412875"/>
            <a:ext cx="8291513" cy="4713288"/>
          </a:xfrm>
        </p:spPr>
        <p:txBody>
          <a:bodyPr/>
          <a:lstStyle/>
          <a:p>
            <a:r>
              <a:rPr lang="fr-CH" smtClean="0"/>
              <a:t>On longtemps parlé de sucre lent (qui font élever le sucre dans le sang de manière lente) et de sucres rapides (qui font élevé de sucre dans le sang de manière rapide)</a:t>
            </a:r>
          </a:p>
          <a:p>
            <a:pPr lvl="1"/>
            <a:r>
              <a:rPr lang="fr-CH" smtClean="0"/>
              <a:t>FAUX!!!</a:t>
            </a:r>
          </a:p>
          <a:p>
            <a:pPr lvl="2"/>
            <a:r>
              <a:rPr lang="fr-CH" smtClean="0"/>
              <a:t>Un sucre « lent » peut faire élever le sucre dans le sang très rapidement et à l’inverse, un sucre « rapide » peut agir très lentement.</a:t>
            </a:r>
          </a:p>
        </p:txBody>
      </p:sp>
      <p:sp>
        <p:nvSpPr>
          <p:cNvPr id="5" name="Espace réservé de la date 4"/>
          <p:cNvSpPr>
            <a:spLocks noGrp="1"/>
          </p:cNvSpPr>
          <p:nvPr>
            <p:ph type="dt" sz="quarter" idx="10"/>
          </p:nvPr>
        </p:nvSpPr>
        <p:spPr>
          <a:xfrm>
            <a:off x="457200" y="6381750"/>
            <a:ext cx="2601913" cy="404813"/>
          </a:xfrm>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19460" name="Image 5" descr="sucre-equilibre-alimentaire.jpg"/>
          <p:cNvPicPr>
            <a:picLocks noChangeAspect="1"/>
          </p:cNvPicPr>
          <p:nvPr/>
        </p:nvPicPr>
        <p:blipFill>
          <a:blip r:embed="rId3"/>
          <a:srcRect/>
          <a:stretch>
            <a:fillRect/>
          </a:stretch>
        </p:blipFill>
        <p:spPr bwMode="auto">
          <a:xfrm>
            <a:off x="8229600" y="5805488"/>
            <a:ext cx="674688" cy="892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91513" cy="922337"/>
          </a:xfrm>
        </p:spPr>
        <p:txBody>
          <a:bodyPr>
            <a:normAutofit/>
          </a:bodyPr>
          <a:lstStyle/>
          <a:p>
            <a:pPr algn="ctr" fontAlgn="auto">
              <a:spcAft>
                <a:spcPts val="0"/>
              </a:spcAft>
              <a:defRPr/>
            </a:pPr>
            <a:r>
              <a:rPr lang="fr-CH" dirty="0" smtClean="0">
                <a:latin typeface="+mn-lt"/>
              </a:rPr>
              <a:t>Sucres lents / Sucres rapides 2</a:t>
            </a:r>
            <a:endParaRPr lang="fr-CH" dirty="0">
              <a:latin typeface="+mn-lt"/>
            </a:endParaRPr>
          </a:p>
        </p:txBody>
      </p:sp>
      <p:sp>
        <p:nvSpPr>
          <p:cNvPr id="3" name="Espace réservé du contenu 2"/>
          <p:cNvSpPr>
            <a:spLocks noGrp="1"/>
          </p:cNvSpPr>
          <p:nvPr>
            <p:ph idx="1"/>
          </p:nvPr>
        </p:nvSpPr>
        <p:spPr>
          <a:xfrm>
            <a:off x="457200" y="1412875"/>
            <a:ext cx="8291513" cy="5111750"/>
          </a:xfrm>
        </p:spPr>
        <p:txBody>
          <a:bodyPr>
            <a:normAutofit fontScale="92500" lnSpcReduction="20000"/>
          </a:bodyPr>
          <a:lstStyle/>
          <a:p>
            <a:pPr marL="420624" indent="-384048" fontAlgn="auto">
              <a:spcAft>
                <a:spcPts val="0"/>
              </a:spcAft>
              <a:buFont typeface="Wingdings 2"/>
              <a:buChar char=""/>
              <a:defRPr/>
            </a:pPr>
            <a:r>
              <a:rPr lang="fr-CH" dirty="0" smtClean="0"/>
              <a:t>Facteurs accélérant le passage du sucre dans le sang:</a:t>
            </a:r>
          </a:p>
          <a:p>
            <a:pPr marL="722376" lvl="1" indent="-274320" fontAlgn="auto">
              <a:spcAft>
                <a:spcPts val="0"/>
              </a:spcAft>
              <a:buFont typeface="Wingdings 2"/>
              <a:buChar char=""/>
              <a:defRPr/>
            </a:pPr>
            <a:r>
              <a:rPr lang="fr-CH" dirty="0" smtClean="0"/>
              <a:t>Cuisson +++</a:t>
            </a:r>
          </a:p>
          <a:p>
            <a:pPr marL="722376" lvl="1" indent="-274320" fontAlgn="auto">
              <a:spcAft>
                <a:spcPts val="0"/>
              </a:spcAft>
              <a:buFont typeface="Wingdings 2"/>
              <a:buChar char=""/>
              <a:defRPr/>
            </a:pPr>
            <a:r>
              <a:rPr lang="fr-CH" dirty="0" smtClean="0"/>
              <a:t>Présence très faible de matière grasse</a:t>
            </a:r>
          </a:p>
          <a:p>
            <a:pPr marL="722376" lvl="1" indent="-274320" fontAlgn="auto">
              <a:spcAft>
                <a:spcPts val="0"/>
              </a:spcAft>
              <a:buFont typeface="Wingdings 2"/>
              <a:buChar char=""/>
              <a:defRPr/>
            </a:pPr>
            <a:r>
              <a:rPr lang="fr-CH" dirty="0" smtClean="0"/>
              <a:t>Présence très faible de fibre</a:t>
            </a:r>
          </a:p>
          <a:p>
            <a:pPr marL="722376" lvl="1" indent="-274320" fontAlgn="auto">
              <a:spcAft>
                <a:spcPts val="0"/>
              </a:spcAft>
              <a:buFont typeface="Wingdings 2"/>
              <a:buChar char=""/>
              <a:defRPr/>
            </a:pPr>
            <a:r>
              <a:rPr lang="fr-CH" dirty="0" smtClean="0"/>
              <a:t>Les textures liquides, mixées, purées..</a:t>
            </a:r>
          </a:p>
          <a:p>
            <a:pPr marL="722376" lvl="1" indent="-274320" fontAlgn="auto">
              <a:spcAft>
                <a:spcPts val="0"/>
              </a:spcAft>
              <a:buFont typeface="Wingdings 2"/>
              <a:buNone/>
              <a:defRPr/>
            </a:pPr>
            <a:endParaRPr lang="fr-CH" dirty="0" smtClean="0"/>
          </a:p>
          <a:p>
            <a:pPr marL="420624" indent="-384048" fontAlgn="auto">
              <a:spcAft>
                <a:spcPts val="0"/>
              </a:spcAft>
              <a:buFont typeface="Wingdings 2"/>
              <a:buChar char=""/>
              <a:defRPr/>
            </a:pPr>
            <a:r>
              <a:rPr lang="fr-CH" dirty="0" smtClean="0"/>
              <a:t>Facteurs ralentissant le passage du sucre dans le sang:</a:t>
            </a:r>
          </a:p>
          <a:p>
            <a:pPr marL="722376" lvl="1" indent="-274320" fontAlgn="auto">
              <a:spcAft>
                <a:spcPts val="0"/>
              </a:spcAft>
              <a:buFont typeface="Wingdings 2"/>
              <a:buChar char=""/>
              <a:defRPr/>
            </a:pPr>
            <a:r>
              <a:rPr lang="fr-CH" dirty="0" smtClean="0"/>
              <a:t>Cuisson « al dente »</a:t>
            </a:r>
          </a:p>
          <a:p>
            <a:pPr marL="722376" lvl="1" indent="-274320" fontAlgn="auto">
              <a:spcAft>
                <a:spcPts val="0"/>
              </a:spcAft>
              <a:buFont typeface="Wingdings 2"/>
              <a:buChar char=""/>
              <a:defRPr/>
            </a:pPr>
            <a:r>
              <a:rPr lang="fr-CH" dirty="0" smtClean="0"/>
              <a:t>Présence de matière grasse</a:t>
            </a:r>
          </a:p>
          <a:p>
            <a:pPr marL="722376" lvl="1" indent="-274320" fontAlgn="auto">
              <a:spcAft>
                <a:spcPts val="0"/>
              </a:spcAft>
              <a:buFont typeface="Wingdings 2"/>
              <a:buChar char=""/>
              <a:defRPr/>
            </a:pPr>
            <a:r>
              <a:rPr lang="fr-CH" dirty="0" smtClean="0"/>
              <a:t>Présence de fibre</a:t>
            </a:r>
          </a:p>
          <a:p>
            <a:pPr marL="722376" lvl="1" indent="-274320" fontAlgn="auto">
              <a:spcAft>
                <a:spcPts val="0"/>
              </a:spcAft>
              <a:buFont typeface="Wingdings 2"/>
              <a:buChar char=""/>
              <a:defRPr/>
            </a:pPr>
            <a:r>
              <a:rPr lang="fr-CH" dirty="0" smtClean="0"/>
              <a:t>Les textures solides</a:t>
            </a:r>
          </a:p>
          <a:p>
            <a:pPr marL="722376" lvl="1" indent="-274320" fontAlgn="auto">
              <a:spcAft>
                <a:spcPts val="0"/>
              </a:spcAft>
              <a:buFont typeface="Wingdings 2"/>
              <a:buChar char=""/>
              <a:defRPr/>
            </a:pPr>
            <a:endParaRPr lang="fr-CH" dirty="0"/>
          </a:p>
        </p:txBody>
      </p:sp>
      <p:sp>
        <p:nvSpPr>
          <p:cNvPr id="5" name="Espace réservé de la date 4"/>
          <p:cNvSpPr>
            <a:spLocks noGrp="1"/>
          </p:cNvSpPr>
          <p:nvPr>
            <p:ph type="dt" sz="quarter" idx="10"/>
          </p:nvPr>
        </p:nvSpPr>
        <p:spPr>
          <a:xfrm>
            <a:off x="457200" y="6453188"/>
            <a:ext cx="2819400" cy="333375"/>
          </a:xfrm>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21508" name="Image 5" descr="sucre-equilibre-alimentaire.jpg"/>
          <p:cNvPicPr>
            <a:picLocks noChangeAspect="1"/>
          </p:cNvPicPr>
          <p:nvPr/>
        </p:nvPicPr>
        <p:blipFill>
          <a:blip r:embed="rId3"/>
          <a:srcRect/>
          <a:stretch>
            <a:fillRect/>
          </a:stretch>
        </p:blipFill>
        <p:spPr bwMode="auto">
          <a:xfrm>
            <a:off x="8229600" y="5805488"/>
            <a:ext cx="674688" cy="892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333375"/>
            <a:ext cx="8147050" cy="935038"/>
          </a:xfrm>
        </p:spPr>
        <p:txBody>
          <a:bodyPr>
            <a:noAutofit/>
          </a:bodyPr>
          <a:lstStyle/>
          <a:p>
            <a:pPr algn="ctr" fontAlgn="auto">
              <a:spcAft>
                <a:spcPts val="0"/>
              </a:spcAft>
              <a:defRPr/>
            </a:pPr>
            <a:r>
              <a:rPr lang="fr-CH" sz="4000" dirty="0" smtClean="0">
                <a:latin typeface="+mn-lt"/>
              </a:rPr>
              <a:t>Les sucres simples </a:t>
            </a:r>
            <a:br>
              <a:rPr lang="fr-CH" sz="4000" dirty="0" smtClean="0">
                <a:latin typeface="+mn-lt"/>
              </a:rPr>
            </a:br>
            <a:r>
              <a:rPr lang="fr-CH" sz="4000" dirty="0" smtClean="0">
                <a:latin typeface="+mn-lt"/>
              </a:rPr>
              <a:t>(ex sucres rapides) 1</a:t>
            </a:r>
            <a:endParaRPr lang="fr-CH" sz="4000" dirty="0">
              <a:latin typeface="+mn-lt"/>
            </a:endParaRPr>
          </a:p>
        </p:txBody>
      </p:sp>
      <p:sp>
        <p:nvSpPr>
          <p:cNvPr id="3" name="Espace réservé du contenu 2"/>
          <p:cNvSpPr>
            <a:spLocks noGrp="1"/>
          </p:cNvSpPr>
          <p:nvPr>
            <p:ph idx="1"/>
          </p:nvPr>
        </p:nvSpPr>
        <p:spPr>
          <a:xfrm>
            <a:off x="323850" y="1700213"/>
            <a:ext cx="8496300" cy="4176712"/>
          </a:xfrm>
        </p:spPr>
        <p:txBody>
          <a:bodyPr>
            <a:normAutofit fontScale="55000" lnSpcReduction="20000"/>
          </a:bodyPr>
          <a:lstStyle/>
          <a:p>
            <a:pPr marL="420624" indent="-384048" fontAlgn="auto">
              <a:lnSpc>
                <a:spcPct val="120000"/>
              </a:lnSpc>
              <a:spcAft>
                <a:spcPts val="0"/>
              </a:spcAft>
              <a:buFont typeface="Wingdings 2"/>
              <a:buChar char=""/>
              <a:defRPr/>
            </a:pPr>
            <a:r>
              <a:rPr lang="fr-CH" sz="4900" dirty="0" smtClean="0"/>
              <a:t>Possèdent un goût sucré et sont généralement rapidement absorbés. </a:t>
            </a:r>
          </a:p>
          <a:p>
            <a:pPr marL="420624" indent="-384048" fontAlgn="auto">
              <a:lnSpc>
                <a:spcPct val="120000"/>
              </a:lnSpc>
              <a:spcAft>
                <a:spcPts val="0"/>
              </a:spcAft>
              <a:buFont typeface="Wingdings 2"/>
              <a:buNone/>
              <a:defRPr/>
            </a:pPr>
            <a:endParaRPr lang="fr-CH" sz="1300" dirty="0" smtClean="0"/>
          </a:p>
          <a:p>
            <a:pPr marL="722376" lvl="1" indent="-274320" fontAlgn="auto">
              <a:lnSpc>
                <a:spcPct val="120000"/>
              </a:lnSpc>
              <a:spcAft>
                <a:spcPts val="0"/>
              </a:spcAft>
              <a:buFont typeface="Wingdings 2"/>
              <a:buChar char=""/>
              <a:defRPr/>
            </a:pPr>
            <a:r>
              <a:rPr lang="fr-CH" sz="4500" dirty="0" smtClean="0"/>
              <a:t>3 types de </a:t>
            </a:r>
            <a:r>
              <a:rPr lang="fr-CH" sz="4500" b="1" dirty="0" smtClean="0"/>
              <a:t>sucres simples </a:t>
            </a:r>
            <a:r>
              <a:rPr lang="fr-CH" sz="4500" dirty="0" smtClean="0"/>
              <a:t>appelés aussi </a:t>
            </a:r>
            <a:r>
              <a:rPr lang="fr-CH" sz="4500" b="1" dirty="0" smtClean="0"/>
              <a:t>monosaccharides</a:t>
            </a:r>
            <a:r>
              <a:rPr lang="fr-CH" sz="4500" dirty="0" smtClean="0"/>
              <a:t>:</a:t>
            </a:r>
          </a:p>
          <a:p>
            <a:pPr marL="1005840" lvl="2" indent="-256032" fontAlgn="auto">
              <a:lnSpc>
                <a:spcPct val="120000"/>
              </a:lnSpc>
              <a:spcAft>
                <a:spcPts val="0"/>
              </a:spcAft>
              <a:buFont typeface="Arial"/>
              <a:buChar char="○"/>
              <a:defRPr/>
            </a:pPr>
            <a:r>
              <a:rPr lang="fr-CH" sz="4200" b="1" i="1" dirty="0" smtClean="0"/>
              <a:t>Glucose</a:t>
            </a:r>
            <a:r>
              <a:rPr lang="fr-CH" sz="4200" dirty="0" smtClean="0"/>
              <a:t> (rarement présent seul, il est </a:t>
            </a:r>
            <a:r>
              <a:rPr lang="fr-CH" sz="4200" u="sng" dirty="0" smtClean="0"/>
              <a:t>généralement lié à un autre sucre simple</a:t>
            </a:r>
            <a:r>
              <a:rPr lang="fr-CH" sz="4200" dirty="0" smtClean="0"/>
              <a:t>)</a:t>
            </a:r>
          </a:p>
          <a:p>
            <a:pPr marL="1005840" lvl="2" indent="-256032" fontAlgn="auto">
              <a:lnSpc>
                <a:spcPct val="120000"/>
              </a:lnSpc>
              <a:spcAft>
                <a:spcPts val="0"/>
              </a:spcAft>
              <a:buFont typeface="Arial"/>
              <a:buChar char="○"/>
              <a:defRPr/>
            </a:pPr>
            <a:r>
              <a:rPr lang="fr-CH" sz="4200" b="1" i="1" dirty="0" smtClean="0"/>
              <a:t>Galactose</a:t>
            </a:r>
            <a:r>
              <a:rPr lang="fr-CH" sz="4200" dirty="0" smtClean="0"/>
              <a:t> (rarement présent seul, il est généralement </a:t>
            </a:r>
            <a:r>
              <a:rPr lang="fr-CH" sz="4200" u="sng" dirty="0" smtClean="0"/>
              <a:t>lié à un autre sucre simple</a:t>
            </a:r>
            <a:r>
              <a:rPr lang="fr-CH" sz="4200" dirty="0" smtClean="0"/>
              <a:t>)</a:t>
            </a:r>
          </a:p>
          <a:p>
            <a:pPr marL="1005840" lvl="2" indent="-256032" fontAlgn="auto">
              <a:lnSpc>
                <a:spcPct val="120000"/>
              </a:lnSpc>
              <a:spcAft>
                <a:spcPts val="0"/>
              </a:spcAft>
              <a:buFont typeface="Arial"/>
              <a:buChar char="○"/>
              <a:defRPr/>
            </a:pPr>
            <a:r>
              <a:rPr lang="fr-CH" sz="4200" b="1" i="1" dirty="0" smtClean="0"/>
              <a:t>Fructose</a:t>
            </a:r>
            <a:r>
              <a:rPr lang="fr-CH" sz="4200" dirty="0" smtClean="0"/>
              <a:t> (sucre provenant des </a:t>
            </a:r>
            <a:r>
              <a:rPr lang="fr-CH" sz="4200" u="sng" dirty="0" smtClean="0"/>
              <a:t>fruits</a:t>
            </a:r>
            <a:r>
              <a:rPr lang="fr-CH" sz="4200" dirty="0" smtClean="0"/>
              <a:t>)</a:t>
            </a:r>
          </a:p>
        </p:txBody>
      </p:sp>
      <p:sp>
        <p:nvSpPr>
          <p:cNvPr id="5" name="Espace réservé de la date 4"/>
          <p:cNvSpPr>
            <a:spLocks noGrp="1"/>
          </p:cNvSpPr>
          <p:nvPr>
            <p:ph type="dt" sz="quarter" idx="10"/>
          </p:nvPr>
        </p:nvSpPr>
        <p:spPr>
          <a:xfrm>
            <a:off x="457200" y="6453188"/>
            <a:ext cx="2746375" cy="333375"/>
          </a:xfrm>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23556" name="Image 5" descr="sucre-equilibre-alimentaire.jpg"/>
          <p:cNvPicPr>
            <a:picLocks noChangeAspect="1"/>
          </p:cNvPicPr>
          <p:nvPr/>
        </p:nvPicPr>
        <p:blipFill>
          <a:blip r:embed="rId3"/>
          <a:srcRect/>
          <a:stretch>
            <a:fillRect/>
          </a:stretch>
        </p:blipFill>
        <p:spPr bwMode="auto">
          <a:xfrm>
            <a:off x="8229600" y="5805488"/>
            <a:ext cx="674688" cy="892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333375"/>
            <a:ext cx="8147050" cy="1008063"/>
          </a:xfrm>
        </p:spPr>
        <p:txBody>
          <a:bodyPr>
            <a:noAutofit/>
          </a:bodyPr>
          <a:lstStyle/>
          <a:p>
            <a:pPr algn="ctr" fontAlgn="auto">
              <a:spcAft>
                <a:spcPts val="0"/>
              </a:spcAft>
              <a:defRPr/>
            </a:pPr>
            <a:r>
              <a:rPr lang="fr-CH" sz="4000" dirty="0" smtClean="0">
                <a:latin typeface="+mn-lt"/>
              </a:rPr>
              <a:t>Les sucres simples </a:t>
            </a:r>
            <a:br>
              <a:rPr lang="fr-CH" sz="4000" dirty="0" smtClean="0">
                <a:latin typeface="+mn-lt"/>
              </a:rPr>
            </a:br>
            <a:r>
              <a:rPr lang="fr-CH" sz="4000" dirty="0" smtClean="0">
                <a:latin typeface="+mn-lt"/>
              </a:rPr>
              <a:t>(ex sucres rapides) 2</a:t>
            </a:r>
            <a:endParaRPr lang="fr-CH" sz="4000" dirty="0">
              <a:latin typeface="+mn-lt"/>
            </a:endParaRPr>
          </a:p>
        </p:txBody>
      </p:sp>
      <p:sp>
        <p:nvSpPr>
          <p:cNvPr id="3" name="Espace réservé du contenu 2"/>
          <p:cNvSpPr>
            <a:spLocks noGrp="1"/>
          </p:cNvSpPr>
          <p:nvPr>
            <p:ph idx="1"/>
          </p:nvPr>
        </p:nvSpPr>
        <p:spPr>
          <a:xfrm>
            <a:off x="323850" y="1628775"/>
            <a:ext cx="8496300" cy="4464050"/>
          </a:xfrm>
        </p:spPr>
        <p:txBody>
          <a:bodyPr>
            <a:normAutofit fontScale="70000" lnSpcReduction="20000"/>
          </a:bodyPr>
          <a:lstStyle/>
          <a:p>
            <a:pPr marL="420624" indent="-384048" fontAlgn="auto">
              <a:lnSpc>
                <a:spcPct val="120000"/>
              </a:lnSpc>
              <a:spcAft>
                <a:spcPts val="0"/>
              </a:spcAft>
              <a:buFont typeface="Wingdings 2"/>
              <a:buChar char=""/>
              <a:defRPr/>
            </a:pPr>
            <a:r>
              <a:rPr lang="fr-CH" sz="3600" dirty="0" smtClean="0"/>
              <a:t> </a:t>
            </a:r>
            <a:r>
              <a:rPr lang="fr-CH" sz="3500" dirty="0" smtClean="0"/>
              <a:t>Possèdent un goût sucré et sont généralement rapidement absorbés. </a:t>
            </a:r>
          </a:p>
          <a:p>
            <a:pPr marL="420624" indent="-384048" fontAlgn="auto">
              <a:lnSpc>
                <a:spcPct val="120000"/>
              </a:lnSpc>
              <a:spcAft>
                <a:spcPts val="0"/>
              </a:spcAft>
              <a:buFont typeface="Wingdings 2"/>
              <a:buNone/>
              <a:defRPr/>
            </a:pPr>
            <a:endParaRPr lang="fr-CH" sz="1100" dirty="0" smtClean="0"/>
          </a:p>
          <a:p>
            <a:pPr marL="722376" lvl="1" indent="-274320" fontAlgn="auto">
              <a:lnSpc>
                <a:spcPct val="120000"/>
              </a:lnSpc>
              <a:spcAft>
                <a:spcPts val="0"/>
              </a:spcAft>
              <a:buFont typeface="Wingdings 2"/>
              <a:buChar char=""/>
              <a:defRPr/>
            </a:pPr>
            <a:r>
              <a:rPr lang="fr-CH" sz="3500" dirty="0" smtClean="0"/>
              <a:t>3 types de </a:t>
            </a:r>
            <a:r>
              <a:rPr lang="fr-CH" sz="3500" b="1" dirty="0" smtClean="0"/>
              <a:t>sucres simples </a:t>
            </a:r>
            <a:r>
              <a:rPr lang="fr-CH" sz="3500" dirty="0" smtClean="0"/>
              <a:t>appelés aussi </a:t>
            </a:r>
            <a:r>
              <a:rPr lang="fr-CH" sz="3500" b="1" dirty="0" smtClean="0"/>
              <a:t>disaccharides</a:t>
            </a:r>
          </a:p>
          <a:p>
            <a:pPr marL="1005840" lvl="2" indent="-256032" fontAlgn="auto">
              <a:lnSpc>
                <a:spcPct val="120000"/>
              </a:lnSpc>
              <a:spcAft>
                <a:spcPts val="0"/>
              </a:spcAft>
              <a:buFont typeface="Arial"/>
              <a:buChar char="○"/>
              <a:defRPr/>
            </a:pPr>
            <a:r>
              <a:rPr lang="fr-CH" sz="3000" b="1" i="1" dirty="0" smtClean="0"/>
              <a:t>Saccharose</a:t>
            </a:r>
            <a:r>
              <a:rPr lang="fr-CH" sz="3000" dirty="0" smtClean="0"/>
              <a:t> (sucre provenant de la canne à sucre, association d’une molécule de </a:t>
            </a:r>
            <a:r>
              <a:rPr lang="fr-CH" sz="3000" u="sng" dirty="0" smtClean="0"/>
              <a:t>glucose</a:t>
            </a:r>
            <a:r>
              <a:rPr lang="fr-CH" sz="3000" dirty="0" smtClean="0"/>
              <a:t> et d’une molécule de </a:t>
            </a:r>
            <a:r>
              <a:rPr lang="fr-CH" sz="3000" u="sng" dirty="0" smtClean="0"/>
              <a:t>fructose</a:t>
            </a:r>
            <a:r>
              <a:rPr lang="fr-CH" sz="3000" dirty="0" smtClean="0"/>
              <a:t>)</a:t>
            </a:r>
          </a:p>
          <a:p>
            <a:pPr marL="1005840" lvl="2" indent="-256032" fontAlgn="auto">
              <a:lnSpc>
                <a:spcPct val="120000"/>
              </a:lnSpc>
              <a:spcAft>
                <a:spcPts val="0"/>
              </a:spcAft>
              <a:buFont typeface="Arial"/>
              <a:buChar char="○"/>
              <a:defRPr/>
            </a:pPr>
            <a:r>
              <a:rPr lang="fr-CH" sz="3000" b="1" i="1" dirty="0" smtClean="0"/>
              <a:t>Lactose</a:t>
            </a:r>
            <a:r>
              <a:rPr lang="fr-CH" sz="3000" dirty="0" smtClean="0"/>
              <a:t> (sucre provenant du lait, association d’une molécule de </a:t>
            </a:r>
            <a:r>
              <a:rPr lang="fr-CH" sz="3000" u="sng" dirty="0" smtClean="0"/>
              <a:t>glucose</a:t>
            </a:r>
            <a:r>
              <a:rPr lang="fr-CH" sz="3000" dirty="0" smtClean="0"/>
              <a:t> et d’une molécule de </a:t>
            </a:r>
            <a:r>
              <a:rPr lang="fr-CH" sz="3000" u="sng" dirty="0" smtClean="0"/>
              <a:t>galactose</a:t>
            </a:r>
            <a:r>
              <a:rPr lang="fr-CH" sz="3000" dirty="0" smtClean="0"/>
              <a:t>)</a:t>
            </a:r>
          </a:p>
          <a:p>
            <a:pPr marL="1005840" lvl="2" indent="-256032" fontAlgn="auto">
              <a:lnSpc>
                <a:spcPct val="120000"/>
              </a:lnSpc>
              <a:spcAft>
                <a:spcPts val="0"/>
              </a:spcAft>
              <a:buFont typeface="Arial"/>
              <a:buChar char="○"/>
              <a:defRPr/>
            </a:pPr>
            <a:r>
              <a:rPr lang="fr-CH" sz="3000" b="1" i="1" dirty="0" smtClean="0"/>
              <a:t>Maltose</a:t>
            </a:r>
            <a:r>
              <a:rPr lang="fr-CH" sz="3000" dirty="0" smtClean="0"/>
              <a:t> (sucre provenant du malte, association de deux molécules de </a:t>
            </a:r>
            <a:r>
              <a:rPr lang="fr-CH" sz="3000" u="sng" dirty="0" smtClean="0"/>
              <a:t>glucose</a:t>
            </a:r>
            <a:r>
              <a:rPr lang="fr-CH" sz="3000" dirty="0" smtClean="0"/>
              <a:t>).</a:t>
            </a:r>
          </a:p>
        </p:txBody>
      </p:sp>
      <p:sp>
        <p:nvSpPr>
          <p:cNvPr id="5" name="Espace réservé de la date 4"/>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25604" name="Image 6" descr="sucre-equilibre-alimentaire.jpg"/>
          <p:cNvPicPr>
            <a:picLocks noChangeAspect="1"/>
          </p:cNvPicPr>
          <p:nvPr/>
        </p:nvPicPr>
        <p:blipFill>
          <a:blip r:embed="rId3"/>
          <a:srcRect/>
          <a:stretch>
            <a:fillRect/>
          </a:stretch>
        </p:blipFill>
        <p:spPr bwMode="auto">
          <a:xfrm>
            <a:off x="8229600" y="5805488"/>
            <a:ext cx="674688" cy="892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91513" cy="1138237"/>
          </a:xfrm>
        </p:spPr>
        <p:txBody>
          <a:bodyPr>
            <a:noAutofit/>
          </a:bodyPr>
          <a:lstStyle/>
          <a:p>
            <a:pPr algn="ctr" fontAlgn="auto">
              <a:spcAft>
                <a:spcPts val="0"/>
              </a:spcAft>
              <a:defRPr/>
            </a:pPr>
            <a:r>
              <a:rPr lang="fr-CH" sz="4000" dirty="0" smtClean="0">
                <a:latin typeface="+mn-lt"/>
              </a:rPr>
              <a:t>Les sucres complexes </a:t>
            </a:r>
            <a:br>
              <a:rPr lang="fr-CH" sz="4000" dirty="0" smtClean="0">
                <a:latin typeface="+mn-lt"/>
              </a:rPr>
            </a:br>
            <a:r>
              <a:rPr lang="fr-CH" sz="4000" dirty="0" smtClean="0">
                <a:latin typeface="+mn-lt"/>
              </a:rPr>
              <a:t>(ex sucres lents) 1</a:t>
            </a:r>
            <a:endParaRPr lang="fr-CH" sz="4000" dirty="0">
              <a:latin typeface="+mn-lt"/>
            </a:endParaRPr>
          </a:p>
        </p:txBody>
      </p:sp>
      <p:sp>
        <p:nvSpPr>
          <p:cNvPr id="27650" name="Espace réservé du contenu 2"/>
          <p:cNvSpPr>
            <a:spLocks noGrp="1"/>
          </p:cNvSpPr>
          <p:nvPr>
            <p:ph idx="1"/>
          </p:nvPr>
        </p:nvSpPr>
        <p:spPr>
          <a:xfrm>
            <a:off x="468313" y="1916113"/>
            <a:ext cx="8289925" cy="3600450"/>
          </a:xfrm>
        </p:spPr>
        <p:txBody>
          <a:bodyPr/>
          <a:lstStyle/>
          <a:p>
            <a:r>
              <a:rPr lang="fr-CH" sz="3200" smtClean="0"/>
              <a:t>N’ont pas de goût sucré et doivent être « digérer » avant d’être assimilés.</a:t>
            </a:r>
          </a:p>
          <a:p>
            <a:pPr>
              <a:buFont typeface="Wingdings 2" pitchFamily="18" charset="2"/>
              <a:buNone/>
            </a:pPr>
            <a:endParaRPr lang="fr-CH" sz="1200" smtClean="0"/>
          </a:p>
          <a:p>
            <a:pPr lvl="1"/>
            <a:r>
              <a:rPr lang="fr-CH" sz="2700" smtClean="0"/>
              <a:t>Glycogène (sucre de réserve stocké dans le foie et dans les muscles)</a:t>
            </a:r>
          </a:p>
          <a:p>
            <a:pPr lvl="1"/>
            <a:r>
              <a:rPr lang="fr-CH" sz="2700" smtClean="0"/>
              <a:t>Cellulose (matière première des végétaux)</a:t>
            </a:r>
          </a:p>
          <a:p>
            <a:pPr lvl="1"/>
            <a:r>
              <a:rPr lang="fr-CH" sz="2700" b="1" u="sng" smtClean="0"/>
              <a:t>Amidon (sucre provenant des féculents)</a:t>
            </a:r>
          </a:p>
          <a:p>
            <a:pPr lvl="1">
              <a:buFont typeface="Wingdings 2" pitchFamily="18" charset="2"/>
              <a:buNone/>
            </a:pPr>
            <a:endParaRPr lang="fr-CH" sz="2700" smtClean="0"/>
          </a:p>
          <a:p>
            <a:pPr lvl="1"/>
            <a:endParaRPr lang="fr-CH" smtClean="0"/>
          </a:p>
        </p:txBody>
      </p:sp>
      <p:sp>
        <p:nvSpPr>
          <p:cNvPr id="5" name="Espace réservé de la date 4"/>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27652" name="Image 6" descr="sucre-equilibre-alimentaire.jpg"/>
          <p:cNvPicPr>
            <a:picLocks noChangeAspect="1"/>
          </p:cNvPicPr>
          <p:nvPr/>
        </p:nvPicPr>
        <p:blipFill>
          <a:blip r:embed="rId2"/>
          <a:srcRect/>
          <a:stretch>
            <a:fillRect/>
          </a:stretch>
        </p:blipFill>
        <p:spPr bwMode="auto">
          <a:xfrm>
            <a:off x="8229600" y="5805488"/>
            <a:ext cx="674688" cy="892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850" y="260350"/>
            <a:ext cx="8496300" cy="865188"/>
          </a:xfrm>
        </p:spPr>
        <p:txBody>
          <a:bodyPr>
            <a:normAutofit fontScale="90000"/>
          </a:bodyPr>
          <a:lstStyle/>
          <a:p>
            <a:pPr algn="ctr" fontAlgn="auto">
              <a:spcAft>
                <a:spcPts val="0"/>
              </a:spcAft>
              <a:defRPr/>
            </a:pPr>
            <a:r>
              <a:rPr lang="fr-CH" sz="4000" dirty="0" smtClean="0">
                <a:latin typeface="+mn-lt"/>
              </a:rPr>
              <a:t>Sucre simples…</a:t>
            </a:r>
            <a:br>
              <a:rPr lang="fr-CH" sz="4000" dirty="0" smtClean="0">
                <a:latin typeface="+mn-lt"/>
              </a:rPr>
            </a:br>
            <a:r>
              <a:rPr lang="fr-CH" sz="4000" dirty="0" smtClean="0">
                <a:latin typeface="+mn-lt"/>
              </a:rPr>
              <a:t>Amis ou ennemis ?</a:t>
            </a:r>
            <a:endParaRPr lang="fr-CH" sz="4000" dirty="0">
              <a:latin typeface="+mn-lt"/>
            </a:endParaRPr>
          </a:p>
        </p:txBody>
      </p:sp>
      <p:sp>
        <p:nvSpPr>
          <p:cNvPr id="3" name="Espace réservé du contenu 2"/>
          <p:cNvSpPr>
            <a:spLocks noGrp="1"/>
          </p:cNvSpPr>
          <p:nvPr>
            <p:ph idx="1"/>
          </p:nvPr>
        </p:nvSpPr>
        <p:spPr>
          <a:xfrm>
            <a:off x="250825" y="1412875"/>
            <a:ext cx="8569325" cy="4895850"/>
          </a:xfrm>
        </p:spPr>
        <p:txBody>
          <a:bodyPr>
            <a:normAutofit lnSpcReduction="10000"/>
          </a:bodyPr>
          <a:lstStyle/>
          <a:p>
            <a:pPr marL="420624" indent="-384048" fontAlgn="auto">
              <a:spcAft>
                <a:spcPts val="0"/>
              </a:spcAft>
              <a:buFont typeface="Wingdings 2"/>
              <a:buChar char=""/>
              <a:defRPr/>
            </a:pPr>
            <a:r>
              <a:rPr lang="fr-CH" dirty="0" smtClean="0"/>
              <a:t>Ennemis:</a:t>
            </a:r>
          </a:p>
          <a:p>
            <a:pPr marL="722376" lvl="1" indent="-274320" fontAlgn="auto">
              <a:spcAft>
                <a:spcPts val="0"/>
              </a:spcAft>
              <a:buFont typeface="Wingdings 2"/>
              <a:buChar char=""/>
              <a:defRPr/>
            </a:pPr>
            <a:r>
              <a:rPr lang="fr-CH" dirty="0" smtClean="0"/>
              <a:t>Risque de caries dentaires</a:t>
            </a:r>
          </a:p>
          <a:p>
            <a:pPr marL="722376" lvl="1" indent="-274320" fontAlgn="auto">
              <a:spcAft>
                <a:spcPts val="0"/>
              </a:spcAft>
              <a:buFont typeface="Wingdings 2"/>
              <a:buChar char=""/>
              <a:defRPr/>
            </a:pPr>
            <a:r>
              <a:rPr lang="fr-CH" dirty="0" smtClean="0"/>
              <a:t>Entrainent une dépendance au sucre</a:t>
            </a:r>
          </a:p>
          <a:p>
            <a:pPr marL="722376" lvl="1" indent="-274320" fontAlgn="auto">
              <a:spcAft>
                <a:spcPts val="0"/>
              </a:spcAft>
              <a:buFont typeface="Wingdings 2"/>
              <a:buChar char=""/>
              <a:defRPr/>
            </a:pPr>
            <a:r>
              <a:rPr lang="fr-CH" dirty="0" smtClean="0"/>
              <a:t>Elévation des </a:t>
            </a:r>
            <a:r>
              <a:rPr lang="fr-CH" dirty="0" err="1" smtClean="0"/>
              <a:t>trigylcérides</a:t>
            </a:r>
            <a:r>
              <a:rPr lang="fr-CH" dirty="0" smtClean="0"/>
              <a:t> sanguin (graisses)</a:t>
            </a:r>
          </a:p>
          <a:p>
            <a:pPr marL="722376" lvl="1" indent="-274320" fontAlgn="auto">
              <a:spcAft>
                <a:spcPts val="0"/>
              </a:spcAft>
              <a:buFont typeface="Wingdings 2"/>
              <a:buChar char=""/>
              <a:defRPr/>
            </a:pPr>
            <a:r>
              <a:rPr lang="fr-CH" dirty="0" smtClean="0"/>
              <a:t>Elévation du cholestérol LDL (mauvais cholestérol)</a:t>
            </a:r>
          </a:p>
          <a:p>
            <a:pPr marL="722376" lvl="1" indent="-274320" fontAlgn="auto">
              <a:spcAft>
                <a:spcPts val="0"/>
              </a:spcAft>
              <a:buFont typeface="Wingdings 2"/>
              <a:buChar char=""/>
              <a:defRPr/>
            </a:pPr>
            <a:r>
              <a:rPr lang="fr-CH" dirty="0" smtClean="0"/>
              <a:t>Personnes plus à risque de carences en vitamines et minéraux (si consommé en majorité).</a:t>
            </a:r>
          </a:p>
          <a:p>
            <a:pPr marL="722376" lvl="1" indent="-274320" fontAlgn="auto">
              <a:spcAft>
                <a:spcPts val="0"/>
              </a:spcAft>
              <a:buFont typeface="Wingdings 2"/>
              <a:buChar char=""/>
              <a:defRPr/>
            </a:pPr>
            <a:r>
              <a:rPr lang="fr-CH" dirty="0" smtClean="0"/>
              <a:t>Elévation plus rapide de la glycémie (taux de sucre dans le sang) </a:t>
            </a:r>
          </a:p>
          <a:p>
            <a:pPr marL="722376" lvl="1" indent="-274320" fontAlgn="auto">
              <a:spcAft>
                <a:spcPts val="0"/>
              </a:spcAft>
              <a:buFont typeface="Wingdings 2"/>
              <a:buChar char=""/>
              <a:defRPr/>
            </a:pPr>
            <a:r>
              <a:rPr lang="fr-CH" dirty="0" smtClean="0"/>
              <a:t>Pourraient favoriser certains cancer (estomac, pancréas, colon)</a:t>
            </a:r>
            <a:endParaRPr lang="fr-CH" dirty="0" smtClean="0">
              <a:sym typeface="Wingdings" pitchFamily="2" charset="2"/>
            </a:endParaRPr>
          </a:p>
          <a:p>
            <a:pPr marL="722376" lvl="1" indent="-274320" fontAlgn="auto">
              <a:spcAft>
                <a:spcPts val="0"/>
              </a:spcAft>
              <a:buFont typeface="Wingdings 2"/>
              <a:buNone/>
              <a:defRPr/>
            </a:pPr>
            <a:endParaRPr lang="fr-CH" dirty="0" smtClean="0"/>
          </a:p>
          <a:p>
            <a:pPr marL="1005840" lvl="2" indent="-256032" fontAlgn="auto">
              <a:spcAft>
                <a:spcPts val="0"/>
              </a:spcAft>
              <a:buFont typeface="Arial"/>
              <a:buNone/>
              <a:defRPr/>
            </a:pPr>
            <a:endParaRPr lang="fr-CH" dirty="0" smtClean="0">
              <a:sym typeface="Wingdings" pitchFamily="2" charset="2"/>
            </a:endParaRPr>
          </a:p>
          <a:p>
            <a:pPr marL="722376" lvl="1" indent="-274320" fontAlgn="auto">
              <a:spcAft>
                <a:spcPts val="0"/>
              </a:spcAft>
              <a:buFont typeface="Wingdings 2"/>
              <a:buChar char=""/>
              <a:defRPr/>
            </a:pPr>
            <a:endParaRPr lang="fr-CH" dirty="0"/>
          </a:p>
        </p:txBody>
      </p:sp>
      <p:sp>
        <p:nvSpPr>
          <p:cNvPr id="5" name="Espace réservé de la date 4"/>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28676" name="Image 6" descr="sucre-equilibre-alimentaire.jpg"/>
          <p:cNvPicPr>
            <a:picLocks noChangeAspect="1"/>
          </p:cNvPicPr>
          <p:nvPr/>
        </p:nvPicPr>
        <p:blipFill>
          <a:blip r:embed="rId3"/>
          <a:srcRect/>
          <a:stretch>
            <a:fillRect/>
          </a:stretch>
        </p:blipFill>
        <p:spPr bwMode="auto">
          <a:xfrm>
            <a:off x="8229600" y="5805488"/>
            <a:ext cx="674688" cy="892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2950" cy="993775"/>
          </a:xfrm>
        </p:spPr>
        <p:txBody>
          <a:bodyPr>
            <a:normAutofit fontScale="90000"/>
          </a:bodyPr>
          <a:lstStyle/>
          <a:p>
            <a:pPr algn="ctr" fontAlgn="auto">
              <a:spcAft>
                <a:spcPts val="0"/>
              </a:spcAft>
              <a:defRPr/>
            </a:pPr>
            <a:r>
              <a:rPr lang="fr-CH" dirty="0" smtClean="0">
                <a:latin typeface="+mn-lt"/>
              </a:rPr>
              <a:t>Sucres simples…</a:t>
            </a:r>
            <a:br>
              <a:rPr lang="fr-CH" dirty="0" smtClean="0">
                <a:latin typeface="+mn-lt"/>
              </a:rPr>
            </a:br>
            <a:r>
              <a:rPr lang="fr-CH" dirty="0" smtClean="0">
                <a:latin typeface="+mn-lt"/>
              </a:rPr>
              <a:t>Amis ou ennemis ?</a:t>
            </a:r>
            <a:endParaRPr lang="fr-CH" dirty="0">
              <a:latin typeface="+mn-lt"/>
            </a:endParaRPr>
          </a:p>
        </p:txBody>
      </p:sp>
      <p:sp>
        <p:nvSpPr>
          <p:cNvPr id="30722" name="Espace réservé du contenu 2"/>
          <p:cNvSpPr>
            <a:spLocks noGrp="1"/>
          </p:cNvSpPr>
          <p:nvPr>
            <p:ph idx="1"/>
          </p:nvPr>
        </p:nvSpPr>
        <p:spPr>
          <a:xfrm>
            <a:off x="457200" y="1700213"/>
            <a:ext cx="8435975" cy="3384550"/>
          </a:xfrm>
        </p:spPr>
        <p:txBody>
          <a:bodyPr/>
          <a:lstStyle/>
          <a:p>
            <a:r>
              <a:rPr lang="fr-CH" sz="3400" smtClean="0"/>
              <a:t>Amis:</a:t>
            </a:r>
          </a:p>
          <a:p>
            <a:pPr lvl="1"/>
            <a:r>
              <a:rPr lang="fr-CH" sz="2500" smtClean="0"/>
              <a:t>Améliore l’humeur et combat la dépression</a:t>
            </a:r>
          </a:p>
          <a:p>
            <a:pPr lvl="2">
              <a:buFont typeface="Wingdings" pitchFamily="2" charset="2"/>
              <a:buChar char="à"/>
            </a:pPr>
            <a:r>
              <a:rPr lang="fr-CH" sz="2500" smtClean="0">
                <a:sym typeface="Wingdings" pitchFamily="2" charset="2"/>
              </a:rPr>
              <a:t>Libération de sérotonine appelée hormone du bonheur</a:t>
            </a:r>
          </a:p>
          <a:p>
            <a:pPr lvl="2">
              <a:buFont typeface="Wingdings" pitchFamily="2" charset="2"/>
              <a:buChar char="à"/>
            </a:pPr>
            <a:r>
              <a:rPr lang="fr-CH" sz="2500" smtClean="0">
                <a:sym typeface="Wingdings" pitchFamily="2" charset="2"/>
              </a:rPr>
              <a:t>Permet de se faire plaisir en mangeant un aliment au goût sucré</a:t>
            </a:r>
          </a:p>
          <a:p>
            <a:pPr lvl="2">
              <a:buFont typeface="Arial" charset="0"/>
              <a:buNone/>
            </a:pPr>
            <a:endParaRPr lang="fr-CH" sz="1800" smtClean="0"/>
          </a:p>
          <a:p>
            <a:pPr lvl="1">
              <a:buFont typeface="Wingdings 2" pitchFamily="18" charset="2"/>
              <a:buNone/>
            </a:pPr>
            <a:endParaRPr lang="fr-CH" sz="2000" smtClean="0">
              <a:sym typeface="Wingdings" pitchFamily="2" charset="2"/>
            </a:endParaRPr>
          </a:p>
        </p:txBody>
      </p:sp>
      <p:sp>
        <p:nvSpPr>
          <p:cNvPr id="5" name="Espace réservé de la date 4"/>
          <p:cNvSpPr>
            <a:spLocks noGrp="1"/>
          </p:cNvSpPr>
          <p:nvPr>
            <p:ph type="dt" sz="quarter" idx="10"/>
          </p:nvPr>
        </p:nvSpPr>
        <p:spPr/>
        <p:txBody>
          <a:bodyPr/>
          <a:lstStyle/>
          <a:p>
            <a:pPr>
              <a:defRPr/>
            </a:pPr>
            <a:r>
              <a:rPr lang="fr-CH" dirty="0"/>
              <a:t>Daniela Di </a:t>
            </a:r>
            <a:r>
              <a:rPr lang="fr-CH" dirty="0" err="1"/>
              <a:t>Capua</a:t>
            </a:r>
            <a:r>
              <a:rPr lang="fr-CH" dirty="0"/>
              <a:t>, </a:t>
            </a:r>
          </a:p>
          <a:p>
            <a:pPr>
              <a:defRPr/>
            </a:pPr>
            <a:r>
              <a:rPr lang="fr-CH" dirty="0"/>
              <a:t>Diététicienne diplômée HES</a:t>
            </a:r>
            <a:endParaRPr lang="fr-CH" dirty="0"/>
          </a:p>
        </p:txBody>
      </p:sp>
      <p:pic>
        <p:nvPicPr>
          <p:cNvPr id="30724" name="Image 6" descr="sucre-equilibre-alimentaire.jpg"/>
          <p:cNvPicPr>
            <a:picLocks noChangeAspect="1"/>
          </p:cNvPicPr>
          <p:nvPr/>
        </p:nvPicPr>
        <p:blipFill>
          <a:blip r:embed="rId3"/>
          <a:srcRect/>
          <a:stretch>
            <a:fillRect/>
          </a:stretch>
        </p:blipFill>
        <p:spPr bwMode="auto">
          <a:xfrm>
            <a:off x="8229600" y="5805488"/>
            <a:ext cx="674688" cy="892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TotalTime>
  <Words>1890</Words>
  <Application>Microsoft Office PowerPoint</Application>
  <PresentationFormat>Affichage à l'écran (4:3)</PresentationFormat>
  <Paragraphs>328</Paragraphs>
  <Slides>29</Slides>
  <Notes>27</Notes>
  <HiddenSlides>0</HiddenSlides>
  <MMClips>0</MMClips>
  <ScaleCrop>false</ScaleCrop>
  <HeadingPairs>
    <vt:vector size="6" baseType="variant">
      <vt:variant>
        <vt:lpstr>Polices utilisées</vt:lpstr>
      </vt:variant>
      <vt:variant>
        <vt:i4>5</vt:i4>
      </vt:variant>
      <vt:variant>
        <vt:lpstr>Modèle de conception</vt:lpstr>
      </vt:variant>
      <vt:variant>
        <vt:i4>6</vt:i4>
      </vt:variant>
      <vt:variant>
        <vt:lpstr>Titres des diapositives</vt:lpstr>
      </vt:variant>
      <vt:variant>
        <vt:i4>29</vt:i4>
      </vt:variant>
    </vt:vector>
  </HeadingPairs>
  <TitlesOfParts>
    <vt:vector size="40" baseType="lpstr">
      <vt:lpstr>Arial</vt:lpstr>
      <vt:lpstr>Franklin Gothic Book</vt:lpstr>
      <vt:lpstr>Wingdings 2</vt:lpstr>
      <vt:lpstr>Calibri</vt:lpstr>
      <vt:lpstr>Wingdings</vt:lpstr>
      <vt:lpstr>Technique</vt:lpstr>
      <vt:lpstr>Technique</vt:lpstr>
      <vt:lpstr>Technique</vt:lpstr>
      <vt:lpstr>Technique</vt:lpstr>
      <vt:lpstr>Technique</vt:lpstr>
      <vt:lpstr>Technique</vt:lpstr>
      <vt:lpstr>Diapositive 1</vt:lpstr>
      <vt:lpstr>Sucres - Définition</vt:lpstr>
      <vt:lpstr>Sucres lents / Sucres rapides 1</vt:lpstr>
      <vt:lpstr>Sucres lents / Sucres rapides 2</vt:lpstr>
      <vt:lpstr>Les sucres simples  (ex sucres rapides) 1</vt:lpstr>
      <vt:lpstr>Les sucres simples  (ex sucres rapides) 2</vt:lpstr>
      <vt:lpstr>Les sucres complexes  (ex sucres lents) 1</vt:lpstr>
      <vt:lpstr>Sucre simples… Amis ou ennemis ?</vt:lpstr>
      <vt:lpstr>Sucres simples… Amis ou ennemis ?</vt:lpstr>
      <vt:lpstr>Sucres complexes… Amis ou ennemis ?</vt:lpstr>
      <vt:lpstr>Sucres complexes… Amis ou ennemis ?</vt:lpstr>
      <vt:lpstr>Sucres, amis ou ennemis?</vt:lpstr>
      <vt:lpstr>Diapositive 13</vt:lpstr>
      <vt:lpstr>Diapositive 14</vt:lpstr>
      <vt:lpstr>Edulcorants</vt:lpstr>
      <vt:lpstr>Graisses - Définition</vt:lpstr>
      <vt:lpstr>Graisses monoinsaturées</vt:lpstr>
      <vt:lpstr>Graisses polyinsaturées 1</vt:lpstr>
      <vt:lpstr>Graisses polyinsaturées 2</vt:lpstr>
      <vt:lpstr>Graisses polyinsaturées 3</vt:lpstr>
      <vt:lpstr>Graisses saturées</vt:lpstr>
      <vt:lpstr>Répartition théorique</vt:lpstr>
      <vt:lpstr>Répartition pratique</vt:lpstr>
      <vt:lpstr>Acide gras « trans »</vt:lpstr>
      <vt:lpstr>Graisse de palme 1</vt:lpstr>
      <vt:lpstr>Graisse de palme 2</vt:lpstr>
      <vt:lpstr>En résumé…</vt:lpstr>
      <vt:lpstr>Diapositive 28</vt:lpstr>
      <vt:lpstr>Diapositive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Votre corps est votre temple</dc:title>
  <dc:creator>Daniela</dc:creator>
  <cp:lastModifiedBy>viry</cp:lastModifiedBy>
  <cp:revision>96</cp:revision>
  <dcterms:created xsi:type="dcterms:W3CDTF">2012-02-20T10:24:07Z</dcterms:created>
  <dcterms:modified xsi:type="dcterms:W3CDTF">2012-11-07T17:49:44Z</dcterms:modified>
</cp:coreProperties>
</file>