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4"/>
  </p:notesMasterIdLst>
  <p:sldIdLst>
    <p:sldId id="256" r:id="rId2"/>
    <p:sldId id="376" r:id="rId3"/>
    <p:sldId id="381" r:id="rId4"/>
    <p:sldId id="392" r:id="rId5"/>
    <p:sldId id="377" r:id="rId6"/>
    <p:sldId id="396" r:id="rId7"/>
    <p:sldId id="265" r:id="rId8"/>
    <p:sldId id="279" r:id="rId9"/>
    <p:sldId id="266" r:id="rId10"/>
    <p:sldId id="267" r:id="rId11"/>
    <p:sldId id="274" r:id="rId12"/>
    <p:sldId id="273" r:id="rId13"/>
    <p:sldId id="276" r:id="rId14"/>
    <p:sldId id="278" r:id="rId15"/>
    <p:sldId id="379" r:id="rId16"/>
    <p:sldId id="352" r:id="rId17"/>
    <p:sldId id="354" r:id="rId18"/>
    <p:sldId id="280" r:id="rId19"/>
    <p:sldId id="358" r:id="rId20"/>
    <p:sldId id="380" r:id="rId21"/>
    <p:sldId id="360" r:id="rId22"/>
    <p:sldId id="364" r:id="rId23"/>
    <p:sldId id="368" r:id="rId24"/>
    <p:sldId id="361" r:id="rId25"/>
    <p:sldId id="389" r:id="rId26"/>
    <p:sldId id="398" r:id="rId27"/>
    <p:sldId id="399" r:id="rId28"/>
    <p:sldId id="400" r:id="rId29"/>
    <p:sldId id="372" r:id="rId30"/>
    <p:sldId id="391" r:id="rId31"/>
    <p:sldId id="385" r:id="rId32"/>
    <p:sldId id="397" r:id="rId3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5" d="100"/>
          <a:sy n="65" d="100"/>
        </p:scale>
        <p:origin x="90" y="15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2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1F7BDD-E92F-415E-9A07-A5BFC55908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ACC60A06-AC5D-43E1-8BA2-DD32D229E9AF}">
      <dgm:prSet custT="1"/>
      <dgm:spPr/>
      <dgm:t>
        <a:bodyPr/>
        <a:lstStyle/>
        <a:p>
          <a:r>
            <a:rPr lang="fr-FR" sz="1800" b="1" dirty="0"/>
            <a:t>Donner en interne et en externe un « visage » organisé, décideur, et dynamique,   « porteur officiel de l’économie touristique du territoire »</a:t>
          </a:r>
          <a:endParaRPr lang="fr-FR" sz="1800" dirty="0"/>
        </a:p>
      </dgm:t>
    </dgm:pt>
    <dgm:pt modelId="{E0E76CB0-B34C-4DCE-AB87-5A018E99FF85}" type="parTrans" cxnId="{F1C39898-CE5C-4C01-913D-30B2E432D8A2}">
      <dgm:prSet/>
      <dgm:spPr/>
      <dgm:t>
        <a:bodyPr/>
        <a:lstStyle/>
        <a:p>
          <a:endParaRPr lang="fr-FR"/>
        </a:p>
      </dgm:t>
    </dgm:pt>
    <dgm:pt modelId="{0CF26F55-A0E7-40C1-BA1E-B7A287E06494}" type="sibTrans" cxnId="{F1C39898-CE5C-4C01-913D-30B2E432D8A2}">
      <dgm:prSet/>
      <dgm:spPr/>
      <dgm:t>
        <a:bodyPr/>
        <a:lstStyle/>
        <a:p>
          <a:endParaRPr lang="fr-FR"/>
        </a:p>
      </dgm:t>
    </dgm:pt>
    <dgm:pt modelId="{FDDB9103-8B16-436F-A245-DA296C30C4A7}">
      <dgm:prSet custT="1"/>
      <dgm:spPr/>
      <dgm:t>
        <a:bodyPr/>
        <a:lstStyle/>
        <a:p>
          <a:r>
            <a:rPr lang="fr-FR" sz="1800" b="1" dirty="0"/>
            <a:t>Développer une image unique du territoire touristique : un positionnement et un « nom »</a:t>
          </a:r>
          <a:endParaRPr lang="fr-FR" sz="1800" dirty="0"/>
        </a:p>
      </dgm:t>
    </dgm:pt>
    <dgm:pt modelId="{BD6261DB-84B3-43D7-8139-4704CB789CBF}" type="parTrans" cxnId="{4DB664B1-C918-4FDC-B594-EC8F2EF1F35C}">
      <dgm:prSet/>
      <dgm:spPr/>
      <dgm:t>
        <a:bodyPr/>
        <a:lstStyle/>
        <a:p>
          <a:endParaRPr lang="fr-FR"/>
        </a:p>
      </dgm:t>
    </dgm:pt>
    <dgm:pt modelId="{FD895366-F98F-40F3-959C-FD465BE41352}" type="sibTrans" cxnId="{4DB664B1-C918-4FDC-B594-EC8F2EF1F35C}">
      <dgm:prSet/>
      <dgm:spPr/>
      <dgm:t>
        <a:bodyPr/>
        <a:lstStyle/>
        <a:p>
          <a:endParaRPr lang="fr-FR"/>
        </a:p>
      </dgm:t>
    </dgm:pt>
    <dgm:pt modelId="{5792BB05-C6F1-419B-A431-DB20A1045921}">
      <dgm:prSet custT="1"/>
      <dgm:spPr/>
      <dgm:t>
        <a:bodyPr/>
        <a:lstStyle/>
        <a:p>
          <a:r>
            <a:rPr lang="fr-FR" sz="1800" b="1" dirty="0"/>
            <a:t>Être un vrai interlocuteur crédible pour tous les apporteurs de clientèles avec un portefeuille d’offres rassemblé et quantitatif : information, promotion, pré-commercialisation ou commercialisation au profit de tous les prestataires engagés autour de lui</a:t>
          </a:r>
          <a:endParaRPr lang="fr-FR" sz="1800" dirty="0"/>
        </a:p>
      </dgm:t>
    </dgm:pt>
    <dgm:pt modelId="{CC30A955-B2A0-4FB4-A4BF-B0E44AB91C33}" type="parTrans" cxnId="{26F29D49-6D8D-49B2-8A01-EE7DF0B8F8CB}">
      <dgm:prSet/>
      <dgm:spPr/>
      <dgm:t>
        <a:bodyPr/>
        <a:lstStyle/>
        <a:p>
          <a:endParaRPr lang="fr-FR"/>
        </a:p>
      </dgm:t>
    </dgm:pt>
    <dgm:pt modelId="{E41216C9-2FF0-4012-BD79-5A5F4F23850E}" type="sibTrans" cxnId="{26F29D49-6D8D-49B2-8A01-EE7DF0B8F8CB}">
      <dgm:prSet/>
      <dgm:spPr/>
      <dgm:t>
        <a:bodyPr/>
        <a:lstStyle/>
        <a:p>
          <a:endParaRPr lang="fr-FR"/>
        </a:p>
      </dgm:t>
    </dgm:pt>
    <dgm:pt modelId="{B45E109B-8166-4DC8-9B34-27A378E3576E}">
      <dgm:prSet custT="1"/>
      <dgm:spPr/>
      <dgm:t>
        <a:bodyPr/>
        <a:lstStyle/>
        <a:p>
          <a:r>
            <a:rPr lang="fr-FR" sz="1800" b="1" dirty="0"/>
            <a:t>Profiter du savoir-faire des 2 équipes en place, très compétentes, mais dispersées dans les actions</a:t>
          </a:r>
          <a:endParaRPr lang="fr-FR" sz="1800" dirty="0"/>
        </a:p>
      </dgm:t>
    </dgm:pt>
    <dgm:pt modelId="{B1A6CEA9-FF27-463D-A014-C48B8D432990}" type="parTrans" cxnId="{D43A272C-3D82-4EFC-998D-43A1A0927E42}">
      <dgm:prSet/>
      <dgm:spPr/>
      <dgm:t>
        <a:bodyPr/>
        <a:lstStyle/>
        <a:p>
          <a:endParaRPr lang="fr-FR"/>
        </a:p>
      </dgm:t>
    </dgm:pt>
    <dgm:pt modelId="{32CAF168-4F02-4D02-8C99-C46FE0661D35}" type="sibTrans" cxnId="{D43A272C-3D82-4EFC-998D-43A1A0927E42}">
      <dgm:prSet/>
      <dgm:spPr/>
      <dgm:t>
        <a:bodyPr/>
        <a:lstStyle/>
        <a:p>
          <a:endParaRPr lang="fr-FR"/>
        </a:p>
      </dgm:t>
    </dgm:pt>
    <dgm:pt modelId="{2823A833-004A-4943-82FF-AFB83934F6AA}">
      <dgm:prSet custT="1"/>
      <dgm:spPr/>
      <dgm:t>
        <a:bodyPr/>
        <a:lstStyle/>
        <a:p>
          <a:r>
            <a:rPr lang="fr-FR" sz="1800" b="1" dirty="0"/>
            <a:t>Atteindre ces objectifs dans le cadre de moyens mesurés mais regroupés</a:t>
          </a:r>
          <a:endParaRPr lang="fr-FR" sz="1800" dirty="0"/>
        </a:p>
      </dgm:t>
    </dgm:pt>
    <dgm:pt modelId="{2741A1D9-69E8-45CA-8BF7-426B41AD44A5}" type="parTrans" cxnId="{E42564C4-FB64-45D1-B03A-822F99E63814}">
      <dgm:prSet/>
      <dgm:spPr/>
      <dgm:t>
        <a:bodyPr/>
        <a:lstStyle/>
        <a:p>
          <a:endParaRPr lang="fr-FR"/>
        </a:p>
      </dgm:t>
    </dgm:pt>
    <dgm:pt modelId="{DD6EA645-0C04-408F-93E3-DADB57D924E7}" type="sibTrans" cxnId="{E42564C4-FB64-45D1-B03A-822F99E63814}">
      <dgm:prSet/>
      <dgm:spPr/>
      <dgm:t>
        <a:bodyPr/>
        <a:lstStyle/>
        <a:p>
          <a:endParaRPr lang="fr-FR"/>
        </a:p>
      </dgm:t>
    </dgm:pt>
    <dgm:pt modelId="{CEC4D775-6DC2-410B-A69F-4C6AB01D70EF}" type="pres">
      <dgm:prSet presAssocID="{611F7BDD-E92F-415E-9A07-A5BFC5590885}" presName="linear" presStyleCnt="0">
        <dgm:presLayoutVars>
          <dgm:animLvl val="lvl"/>
          <dgm:resizeHandles val="exact"/>
        </dgm:presLayoutVars>
      </dgm:prSet>
      <dgm:spPr/>
    </dgm:pt>
    <dgm:pt modelId="{FE7F3D3D-6F47-49E0-90C5-4098BEDA36ED}" type="pres">
      <dgm:prSet presAssocID="{ACC60A06-AC5D-43E1-8BA2-DD32D229E9AF}" presName="parentText" presStyleLbl="node1" presStyleIdx="0" presStyleCnt="5">
        <dgm:presLayoutVars>
          <dgm:chMax val="0"/>
          <dgm:bulletEnabled val="1"/>
        </dgm:presLayoutVars>
      </dgm:prSet>
      <dgm:spPr/>
    </dgm:pt>
    <dgm:pt modelId="{19EF3B62-8B08-4622-A691-AB59183DF70B}" type="pres">
      <dgm:prSet presAssocID="{0CF26F55-A0E7-40C1-BA1E-B7A287E06494}" presName="spacer" presStyleCnt="0"/>
      <dgm:spPr/>
    </dgm:pt>
    <dgm:pt modelId="{9EBCBB58-6353-4392-8999-C054C1CF17D3}" type="pres">
      <dgm:prSet presAssocID="{FDDB9103-8B16-436F-A245-DA296C30C4A7}" presName="parentText" presStyleLbl="node1" presStyleIdx="1" presStyleCnt="5">
        <dgm:presLayoutVars>
          <dgm:chMax val="0"/>
          <dgm:bulletEnabled val="1"/>
        </dgm:presLayoutVars>
      </dgm:prSet>
      <dgm:spPr/>
    </dgm:pt>
    <dgm:pt modelId="{66381953-23CE-448C-AAF9-88448FD11E35}" type="pres">
      <dgm:prSet presAssocID="{FD895366-F98F-40F3-959C-FD465BE41352}" presName="spacer" presStyleCnt="0"/>
      <dgm:spPr/>
    </dgm:pt>
    <dgm:pt modelId="{70D641D7-EAE1-49CC-8D75-E81F705DAF50}" type="pres">
      <dgm:prSet presAssocID="{5792BB05-C6F1-419B-A431-DB20A1045921}" presName="parentText" presStyleLbl="node1" presStyleIdx="2" presStyleCnt="5" custScaleY="121334">
        <dgm:presLayoutVars>
          <dgm:chMax val="0"/>
          <dgm:bulletEnabled val="1"/>
        </dgm:presLayoutVars>
      </dgm:prSet>
      <dgm:spPr/>
    </dgm:pt>
    <dgm:pt modelId="{C995225D-35EE-46F2-B766-E7DFE3695EF0}" type="pres">
      <dgm:prSet presAssocID="{E41216C9-2FF0-4012-BD79-5A5F4F23850E}" presName="spacer" presStyleCnt="0"/>
      <dgm:spPr/>
    </dgm:pt>
    <dgm:pt modelId="{768BE621-7B55-4454-BE97-98E575CA05E1}" type="pres">
      <dgm:prSet presAssocID="{B45E109B-8166-4DC8-9B34-27A378E3576E}" presName="parentText" presStyleLbl="node1" presStyleIdx="3" presStyleCnt="5" custScaleY="76765">
        <dgm:presLayoutVars>
          <dgm:chMax val="0"/>
          <dgm:bulletEnabled val="1"/>
        </dgm:presLayoutVars>
      </dgm:prSet>
      <dgm:spPr/>
    </dgm:pt>
    <dgm:pt modelId="{DE7FB0FD-1F1A-41D6-8808-41D07ED120C6}" type="pres">
      <dgm:prSet presAssocID="{32CAF168-4F02-4D02-8C99-C46FE0661D35}" presName="spacer" presStyleCnt="0"/>
      <dgm:spPr/>
    </dgm:pt>
    <dgm:pt modelId="{11920BE3-E922-4FB1-923D-2F482DA9DF30}" type="pres">
      <dgm:prSet presAssocID="{2823A833-004A-4943-82FF-AFB83934F6AA}" presName="parentText" presStyleLbl="node1" presStyleIdx="4" presStyleCnt="5">
        <dgm:presLayoutVars>
          <dgm:chMax val="0"/>
          <dgm:bulletEnabled val="1"/>
        </dgm:presLayoutVars>
      </dgm:prSet>
      <dgm:spPr/>
    </dgm:pt>
  </dgm:ptLst>
  <dgm:cxnLst>
    <dgm:cxn modelId="{D43A272C-3D82-4EFC-998D-43A1A0927E42}" srcId="{611F7BDD-E92F-415E-9A07-A5BFC5590885}" destId="{B45E109B-8166-4DC8-9B34-27A378E3576E}" srcOrd="3" destOrd="0" parTransId="{B1A6CEA9-FF27-463D-A014-C48B8D432990}" sibTransId="{32CAF168-4F02-4D02-8C99-C46FE0661D35}"/>
    <dgm:cxn modelId="{596C3DD3-4A0B-4531-923A-2E5F0049EFFA}" type="presOf" srcId="{FDDB9103-8B16-436F-A245-DA296C30C4A7}" destId="{9EBCBB58-6353-4392-8999-C054C1CF17D3}" srcOrd="0" destOrd="0" presId="urn:microsoft.com/office/officeart/2005/8/layout/vList2"/>
    <dgm:cxn modelId="{26F29D49-6D8D-49B2-8A01-EE7DF0B8F8CB}" srcId="{611F7BDD-E92F-415E-9A07-A5BFC5590885}" destId="{5792BB05-C6F1-419B-A431-DB20A1045921}" srcOrd="2" destOrd="0" parTransId="{CC30A955-B2A0-4FB4-A4BF-B0E44AB91C33}" sibTransId="{E41216C9-2FF0-4012-BD79-5A5F4F23850E}"/>
    <dgm:cxn modelId="{7CD8BF83-F83E-45BA-886C-7F85C48EADFB}" type="presOf" srcId="{611F7BDD-E92F-415E-9A07-A5BFC5590885}" destId="{CEC4D775-6DC2-410B-A69F-4C6AB01D70EF}" srcOrd="0" destOrd="0" presId="urn:microsoft.com/office/officeart/2005/8/layout/vList2"/>
    <dgm:cxn modelId="{DD1A5287-92A4-4DD3-A92C-11ADAED2E17B}" type="presOf" srcId="{5792BB05-C6F1-419B-A431-DB20A1045921}" destId="{70D641D7-EAE1-49CC-8D75-E81F705DAF50}" srcOrd="0" destOrd="0" presId="urn:microsoft.com/office/officeart/2005/8/layout/vList2"/>
    <dgm:cxn modelId="{F1C39898-CE5C-4C01-913D-30B2E432D8A2}" srcId="{611F7BDD-E92F-415E-9A07-A5BFC5590885}" destId="{ACC60A06-AC5D-43E1-8BA2-DD32D229E9AF}" srcOrd="0" destOrd="0" parTransId="{E0E76CB0-B34C-4DCE-AB87-5A018E99FF85}" sibTransId="{0CF26F55-A0E7-40C1-BA1E-B7A287E06494}"/>
    <dgm:cxn modelId="{E42564C4-FB64-45D1-B03A-822F99E63814}" srcId="{611F7BDD-E92F-415E-9A07-A5BFC5590885}" destId="{2823A833-004A-4943-82FF-AFB83934F6AA}" srcOrd="4" destOrd="0" parTransId="{2741A1D9-69E8-45CA-8BF7-426B41AD44A5}" sibTransId="{DD6EA645-0C04-408F-93E3-DADB57D924E7}"/>
    <dgm:cxn modelId="{330ED67D-B7A9-4A6F-985D-6C1D8233EA3A}" type="presOf" srcId="{ACC60A06-AC5D-43E1-8BA2-DD32D229E9AF}" destId="{FE7F3D3D-6F47-49E0-90C5-4098BEDA36ED}" srcOrd="0" destOrd="0" presId="urn:microsoft.com/office/officeart/2005/8/layout/vList2"/>
    <dgm:cxn modelId="{4DB664B1-C918-4FDC-B594-EC8F2EF1F35C}" srcId="{611F7BDD-E92F-415E-9A07-A5BFC5590885}" destId="{FDDB9103-8B16-436F-A245-DA296C30C4A7}" srcOrd="1" destOrd="0" parTransId="{BD6261DB-84B3-43D7-8139-4704CB789CBF}" sibTransId="{FD895366-F98F-40F3-959C-FD465BE41352}"/>
    <dgm:cxn modelId="{F8130977-94ED-4F0A-84A5-9CA26AD1DD75}" type="presOf" srcId="{2823A833-004A-4943-82FF-AFB83934F6AA}" destId="{11920BE3-E922-4FB1-923D-2F482DA9DF30}" srcOrd="0" destOrd="0" presId="urn:microsoft.com/office/officeart/2005/8/layout/vList2"/>
    <dgm:cxn modelId="{22E76208-EF7C-4329-ACDB-028C0D64F0F9}" type="presOf" srcId="{B45E109B-8166-4DC8-9B34-27A378E3576E}" destId="{768BE621-7B55-4454-BE97-98E575CA05E1}" srcOrd="0" destOrd="0" presId="urn:microsoft.com/office/officeart/2005/8/layout/vList2"/>
    <dgm:cxn modelId="{30613E4A-6A9A-4C1B-8792-BDF1B4B65A86}" type="presParOf" srcId="{CEC4D775-6DC2-410B-A69F-4C6AB01D70EF}" destId="{FE7F3D3D-6F47-49E0-90C5-4098BEDA36ED}" srcOrd="0" destOrd="0" presId="urn:microsoft.com/office/officeart/2005/8/layout/vList2"/>
    <dgm:cxn modelId="{CAC62EAD-DC47-4D10-A7CA-A3D6535E308E}" type="presParOf" srcId="{CEC4D775-6DC2-410B-A69F-4C6AB01D70EF}" destId="{19EF3B62-8B08-4622-A691-AB59183DF70B}" srcOrd="1" destOrd="0" presId="urn:microsoft.com/office/officeart/2005/8/layout/vList2"/>
    <dgm:cxn modelId="{E57A8FED-D087-48AC-A473-57EC4AD60F36}" type="presParOf" srcId="{CEC4D775-6DC2-410B-A69F-4C6AB01D70EF}" destId="{9EBCBB58-6353-4392-8999-C054C1CF17D3}" srcOrd="2" destOrd="0" presId="urn:microsoft.com/office/officeart/2005/8/layout/vList2"/>
    <dgm:cxn modelId="{6F7FC71C-9608-4B26-94E8-B9D64FD96680}" type="presParOf" srcId="{CEC4D775-6DC2-410B-A69F-4C6AB01D70EF}" destId="{66381953-23CE-448C-AAF9-88448FD11E35}" srcOrd="3" destOrd="0" presId="urn:microsoft.com/office/officeart/2005/8/layout/vList2"/>
    <dgm:cxn modelId="{0574681E-6810-4270-A18A-9156690C3D57}" type="presParOf" srcId="{CEC4D775-6DC2-410B-A69F-4C6AB01D70EF}" destId="{70D641D7-EAE1-49CC-8D75-E81F705DAF50}" srcOrd="4" destOrd="0" presId="urn:microsoft.com/office/officeart/2005/8/layout/vList2"/>
    <dgm:cxn modelId="{FA763623-C0E9-4F82-9C66-F2508A4E6169}" type="presParOf" srcId="{CEC4D775-6DC2-410B-A69F-4C6AB01D70EF}" destId="{C995225D-35EE-46F2-B766-E7DFE3695EF0}" srcOrd="5" destOrd="0" presId="urn:microsoft.com/office/officeart/2005/8/layout/vList2"/>
    <dgm:cxn modelId="{D7349705-9893-442F-A84D-5F3CD1996154}" type="presParOf" srcId="{CEC4D775-6DC2-410B-A69F-4C6AB01D70EF}" destId="{768BE621-7B55-4454-BE97-98E575CA05E1}" srcOrd="6" destOrd="0" presId="urn:microsoft.com/office/officeart/2005/8/layout/vList2"/>
    <dgm:cxn modelId="{C7E2E24E-37A0-438C-9B4E-BDF60B5645EF}" type="presParOf" srcId="{CEC4D775-6DC2-410B-A69F-4C6AB01D70EF}" destId="{DE7FB0FD-1F1A-41D6-8808-41D07ED120C6}" srcOrd="7" destOrd="0" presId="urn:microsoft.com/office/officeart/2005/8/layout/vList2"/>
    <dgm:cxn modelId="{9F53300F-F069-49EB-A638-1120E70A9CFA}" type="presParOf" srcId="{CEC4D775-6DC2-410B-A69F-4C6AB01D70EF}" destId="{11920BE3-E922-4FB1-923D-2F482DA9DF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F3D3D-6F47-49E0-90C5-4098BEDA36ED}">
      <dsp:nvSpPr>
        <dsp:cNvPr id="0" name=""/>
        <dsp:cNvSpPr/>
      </dsp:nvSpPr>
      <dsp:spPr>
        <a:xfrm>
          <a:off x="0" y="1360"/>
          <a:ext cx="6630950" cy="1102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Donner en interne et en externe un « visage » organisé, décideur, et dynamique,   « porteur officiel de l’économie touristique du territoire »</a:t>
          </a:r>
          <a:endParaRPr lang="fr-FR" sz="1800" kern="1200" dirty="0"/>
        </a:p>
      </dsp:txBody>
      <dsp:txXfrm>
        <a:off x="53808" y="55168"/>
        <a:ext cx="6523334" cy="994636"/>
      </dsp:txXfrm>
    </dsp:sp>
    <dsp:sp modelId="{9EBCBB58-6353-4392-8999-C054C1CF17D3}">
      <dsp:nvSpPr>
        <dsp:cNvPr id="0" name=""/>
        <dsp:cNvSpPr/>
      </dsp:nvSpPr>
      <dsp:spPr>
        <a:xfrm>
          <a:off x="0" y="1113016"/>
          <a:ext cx="6630950" cy="1102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Développer une image unique du territoire touristique : un positionnement et un « nom »</a:t>
          </a:r>
          <a:endParaRPr lang="fr-FR" sz="1800" kern="1200" dirty="0"/>
        </a:p>
      </dsp:txBody>
      <dsp:txXfrm>
        <a:off x="53808" y="1166824"/>
        <a:ext cx="6523334" cy="994636"/>
      </dsp:txXfrm>
    </dsp:sp>
    <dsp:sp modelId="{70D641D7-EAE1-49CC-8D75-E81F705DAF50}">
      <dsp:nvSpPr>
        <dsp:cNvPr id="0" name=""/>
        <dsp:cNvSpPr/>
      </dsp:nvSpPr>
      <dsp:spPr>
        <a:xfrm>
          <a:off x="0" y="2224673"/>
          <a:ext cx="6630950" cy="13374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Être un vrai interlocuteur crédible pour tous les apporteurs de clientèles avec un portefeuille d’offres rassemblé et quantitatif : information, promotion, pré-commercialisation ou commercialisation au profit de tous les prestataires engagés autour de lui</a:t>
          </a:r>
          <a:endParaRPr lang="fr-FR" sz="1800" kern="1200" dirty="0"/>
        </a:p>
      </dsp:txBody>
      <dsp:txXfrm>
        <a:off x="65287" y="2289960"/>
        <a:ext cx="6500376" cy="1206833"/>
      </dsp:txXfrm>
    </dsp:sp>
    <dsp:sp modelId="{768BE621-7B55-4454-BE97-98E575CA05E1}">
      <dsp:nvSpPr>
        <dsp:cNvPr id="0" name=""/>
        <dsp:cNvSpPr/>
      </dsp:nvSpPr>
      <dsp:spPr>
        <a:xfrm>
          <a:off x="0" y="3571483"/>
          <a:ext cx="6630950" cy="846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Profiter du savoir-faire des 2 équipes en place, très compétentes, mais dispersées dans les actions</a:t>
          </a:r>
          <a:endParaRPr lang="fr-FR" sz="1800" kern="1200" dirty="0"/>
        </a:p>
      </dsp:txBody>
      <dsp:txXfrm>
        <a:off x="41305" y="3612788"/>
        <a:ext cx="6548340" cy="763534"/>
      </dsp:txXfrm>
    </dsp:sp>
    <dsp:sp modelId="{11920BE3-E922-4FB1-923D-2F482DA9DF30}">
      <dsp:nvSpPr>
        <dsp:cNvPr id="0" name=""/>
        <dsp:cNvSpPr/>
      </dsp:nvSpPr>
      <dsp:spPr>
        <a:xfrm>
          <a:off x="0" y="4427031"/>
          <a:ext cx="6630950" cy="11022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Atteindre ces objectifs dans le cadre de moyens mesurés mais regroupés</a:t>
          </a:r>
          <a:endParaRPr lang="fr-FR" sz="1800" kern="1200" dirty="0"/>
        </a:p>
      </dsp:txBody>
      <dsp:txXfrm>
        <a:off x="53808" y="4480839"/>
        <a:ext cx="6523334" cy="9946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9CDD9D2-AF14-4A0F-A1DF-BF7458F5CADD}" type="datetimeFigureOut">
              <a:rPr lang="fr-FR" smtClean="0"/>
              <a:t>15/02/2017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7F855A-4687-4253-B78B-F970173B8C8B}" type="slidenum">
              <a:rPr lang="fr-FR" smtClean="0"/>
              <a:t>‹N°›</a:t>
            </a:fld>
            <a:endParaRPr lang="fr-FR"/>
          </a:p>
        </p:txBody>
      </p:sp>
    </p:spTree>
    <p:extLst>
      <p:ext uri="{BB962C8B-B14F-4D97-AF65-F5344CB8AC3E}">
        <p14:creationId xmlns:p14="http://schemas.microsoft.com/office/powerpoint/2010/main" val="130037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E255F78-3B6D-41C1-81C7-84053A06A69C}" type="datetime1">
              <a:rPr lang="en-US" smtClean="0"/>
              <a:t>2/15/2017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495910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7DFD503-9136-4218-9617-A8ACB739C163}" type="datetime1">
              <a:rPr lang="en-US" smtClean="0"/>
              <a:t>2/15/2017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89183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F79DEE-A60A-4350-93BA-C406AD2D5DC0}" type="datetime1">
              <a:rPr lang="en-US" smtClean="0"/>
              <a:t>2/15/2017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09576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72A530E0-F926-4348-92FF-05D335773853}" type="datetime1">
              <a:rPr lang="en-US" smtClean="0"/>
              <a:t>2/15/2017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99584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2289B504-E24A-43FB-993E-AC9895F76463}" type="datetime1">
              <a:rPr lang="en-US" smtClean="0"/>
              <a:t>2/15/2017</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0006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9A23267-B325-44D6-A55B-66FE38BB56BD}" type="datetime1">
              <a:rPr lang="en-US" smtClean="0"/>
              <a:t>2/15/2017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66130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8450ED1-66E4-4C63-A195-3EB64A9DC0DC}" type="datetime1">
              <a:rPr lang="en-US" smtClean="0"/>
              <a:t>2/15/2017</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829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70C9786B-054E-4DBB-A72D-60036F90ACAA}" type="datetime1">
              <a:rPr lang="en-US" smtClean="0"/>
              <a:t>2/15/2017</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854168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C2E7181-4439-4309-8F83-BD6B14AB5BE8}" type="datetime1">
              <a:rPr lang="en-US" smtClean="0"/>
              <a:t>2/15/2017</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3351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A1AF4A8A-D021-4813-9A1D-DA5CB9FED49F}" type="datetime1">
              <a:rPr lang="en-US" smtClean="0"/>
              <a:t>2/15/2017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48744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48FFE6BA-4C9A-458E-BA28-4D0E98E14838}" type="datetime1">
              <a:rPr lang="en-US" smtClean="0"/>
              <a:t>2/15/2017</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93975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70">
          <a:fgClr>
            <a:schemeClr val="bg2"/>
          </a:fgClr>
          <a:bgClr>
            <a:schemeClr val="bg1"/>
          </a:bgClr>
        </a:patt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F263F-8C6D-4E4B-87DE-0BABA5DAC1CE}" type="datetime1">
              <a:rPr lang="en-US" smtClean="0"/>
              <a:t>2/15/2017</a:t>
            </a:fld>
            <a:endParaRPr lang="en-US"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940892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B22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a:stretch>
            <a:fillRect/>
          </a:stretch>
        </p:blipFill>
        <p:spPr>
          <a:xfrm>
            <a:off x="6096000" y="1696106"/>
            <a:ext cx="5459470" cy="3466763"/>
          </a:xfrm>
          <a:prstGeom prst="rect">
            <a:avLst/>
          </a:prstGeom>
        </p:spPr>
      </p:pic>
      <p:sp>
        <p:nvSpPr>
          <p:cNvPr id="2" name="Titre 1"/>
          <p:cNvSpPr>
            <a:spLocks noGrp="1"/>
          </p:cNvSpPr>
          <p:nvPr>
            <p:ph type="ctrTitle"/>
          </p:nvPr>
        </p:nvSpPr>
        <p:spPr>
          <a:xfrm>
            <a:off x="634276" y="803705"/>
            <a:ext cx="4208656" cy="3034857"/>
          </a:xfrm>
        </p:spPr>
        <p:txBody>
          <a:bodyPr anchor="b">
            <a:normAutofit/>
          </a:bodyPr>
          <a:lstStyle/>
          <a:p>
            <a:pPr algn="r">
              <a:lnSpc>
                <a:spcPct val="70000"/>
              </a:lnSpc>
            </a:pPr>
            <a:r>
              <a:rPr lang="fr-FR" sz="3400" b="1">
                <a:solidFill>
                  <a:srgbClr val="FFFFFF"/>
                </a:solidFill>
              </a:rPr>
              <a:t>Vers un Office de Tourisme unique à l’échelle d’Annemasse Agglo et de la Communauté de Communes du Genevois</a:t>
            </a:r>
          </a:p>
        </p:txBody>
      </p:sp>
      <p:sp>
        <p:nvSpPr>
          <p:cNvPr id="3" name="Sous-titre 2"/>
          <p:cNvSpPr>
            <a:spLocks noGrp="1"/>
          </p:cNvSpPr>
          <p:nvPr>
            <p:ph type="subTitle" idx="1"/>
          </p:nvPr>
        </p:nvSpPr>
        <p:spPr>
          <a:xfrm>
            <a:off x="638921" y="4013165"/>
            <a:ext cx="4204012" cy="2205732"/>
          </a:xfrm>
        </p:spPr>
        <p:txBody>
          <a:bodyPr anchor="t">
            <a:normAutofit/>
          </a:bodyPr>
          <a:lstStyle/>
          <a:p>
            <a:pPr algn="r"/>
            <a:r>
              <a:rPr lang="fr-FR" sz="1800">
                <a:solidFill>
                  <a:srgbClr val="FFFFFF"/>
                </a:solidFill>
              </a:rPr>
              <a:t>Les motivations et le projet </a:t>
            </a:r>
          </a:p>
        </p:txBody>
      </p:sp>
      <p:sp>
        <p:nvSpPr>
          <p:cNvPr id="4" name="Espace réservé du pied de page 3"/>
          <p:cNvSpPr>
            <a:spLocks noGrp="1"/>
          </p:cNvSpPr>
          <p:nvPr>
            <p:ph type="ftr" sz="quarter" idx="11"/>
          </p:nvPr>
        </p:nvSpPr>
        <p:spPr>
          <a:xfrm>
            <a:off x="6094362" y="6356350"/>
            <a:ext cx="4281671" cy="365125"/>
          </a:xfrm>
        </p:spPr>
        <p:txBody>
          <a:bodyPr>
            <a:normAutofit/>
          </a:bodyPr>
          <a:lstStyle/>
          <a:p>
            <a:pPr algn="l"/>
            <a:r>
              <a:rPr lang="en-US" b="1"/>
              <a:t>15 février 2017</a:t>
            </a:r>
          </a:p>
        </p:txBody>
      </p:sp>
      <p:sp>
        <p:nvSpPr>
          <p:cNvPr id="5" name="Espace réservé du numéro de diapositive 4"/>
          <p:cNvSpPr>
            <a:spLocks noGrp="1"/>
          </p:cNvSpPr>
          <p:nvPr>
            <p:ph type="sldNum" sz="quarter" idx="12"/>
          </p:nvPr>
        </p:nvSpPr>
        <p:spPr>
          <a:xfrm>
            <a:off x="10491536" y="6356350"/>
            <a:ext cx="862263" cy="365125"/>
          </a:xfrm>
        </p:spPr>
        <p:txBody>
          <a:bodyPr>
            <a:normAutofit/>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2187245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010940"/>
          </a:xfrm>
          <a:ln w="38100">
            <a:solidFill>
              <a:schemeClr val="tx1"/>
            </a:solidFill>
          </a:ln>
        </p:spPr>
        <p:txBody>
          <a:bodyPr>
            <a:noAutofit/>
          </a:bodyPr>
          <a:lstStyle/>
          <a:p>
            <a:pPr algn="ctr"/>
            <a:r>
              <a:rPr lang="fr-FR" sz="3800" dirty="0">
                <a:solidFill>
                  <a:srgbClr val="002060"/>
                </a:solidFill>
              </a:rPr>
              <a:t>3. Evénements : une offre événementielle locale limitée mais des offres proches très larges      </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10</a:t>
            </a:fld>
            <a:endParaRPr lang="en-US" dirty="0"/>
          </a:p>
        </p:txBody>
      </p:sp>
      <p:cxnSp>
        <p:nvCxnSpPr>
          <p:cNvPr id="8" name="Connecteur droit avec flèche 7"/>
          <p:cNvCxnSpPr/>
          <p:nvPr/>
        </p:nvCxnSpPr>
        <p:spPr>
          <a:xfrm>
            <a:off x="6772276" y="3543300"/>
            <a:ext cx="1000124" cy="1161753"/>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00600" y="4705053"/>
            <a:ext cx="1285875" cy="1081385"/>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11" name="Espace réservé du contenu 10"/>
          <p:cNvPicPr>
            <a:picLocks noGrp="1" noChangeAspect="1"/>
          </p:cNvPicPr>
          <p:nvPr>
            <p:ph idx="1"/>
          </p:nvPr>
        </p:nvPicPr>
        <p:blipFill>
          <a:blip r:embed="rId2"/>
          <a:stretch>
            <a:fillRect/>
          </a:stretch>
        </p:blipFill>
        <p:spPr>
          <a:xfrm>
            <a:off x="1758665" y="1840703"/>
            <a:ext cx="7186552" cy="4546332"/>
          </a:xfrm>
          <a:prstGeom prst="rect">
            <a:avLst/>
          </a:prstGeom>
        </p:spPr>
      </p:pic>
      <p:sp>
        <p:nvSpPr>
          <p:cNvPr id="13" name="ZoneTexte 12"/>
          <p:cNvSpPr txBox="1"/>
          <p:nvPr/>
        </p:nvSpPr>
        <p:spPr>
          <a:xfrm>
            <a:off x="7215188" y="2457450"/>
            <a:ext cx="3300412" cy="646331"/>
          </a:xfrm>
          <a:prstGeom prst="rect">
            <a:avLst/>
          </a:prstGeom>
          <a:solidFill>
            <a:srgbClr val="FFFF00"/>
          </a:solidFill>
        </p:spPr>
        <p:txBody>
          <a:bodyPr wrap="square" rtlCol="0">
            <a:spAutoFit/>
          </a:bodyPr>
          <a:lstStyle/>
          <a:p>
            <a:pPr algn="ctr"/>
            <a:r>
              <a:rPr lang="fr-FR" b="1" dirty="0"/>
              <a:t>Couleurs d’Automne : </a:t>
            </a:r>
            <a:r>
              <a:rPr lang="fr-FR" b="1" dirty="0">
                <a:solidFill>
                  <a:srgbClr val="7030A0"/>
                </a:solidFill>
              </a:rPr>
              <a:t>8 000</a:t>
            </a:r>
          </a:p>
          <a:p>
            <a:pPr algn="ctr"/>
            <a:r>
              <a:rPr lang="fr-FR" b="1" dirty="0"/>
              <a:t>Toques et saveurs : environ </a:t>
            </a:r>
            <a:r>
              <a:rPr lang="fr-FR" b="1" dirty="0">
                <a:solidFill>
                  <a:srgbClr val="7030A0"/>
                </a:solidFill>
              </a:rPr>
              <a:t>500</a:t>
            </a:r>
          </a:p>
        </p:txBody>
      </p:sp>
      <p:sp>
        <p:nvSpPr>
          <p:cNvPr id="16" name="ZoneTexte 15"/>
          <p:cNvSpPr txBox="1"/>
          <p:nvPr/>
        </p:nvSpPr>
        <p:spPr>
          <a:xfrm>
            <a:off x="3387625" y="4335721"/>
            <a:ext cx="2900362" cy="369332"/>
          </a:xfrm>
          <a:prstGeom prst="rect">
            <a:avLst/>
          </a:prstGeom>
          <a:solidFill>
            <a:srgbClr val="FFFF00"/>
          </a:solidFill>
        </p:spPr>
        <p:txBody>
          <a:bodyPr wrap="square" rtlCol="0">
            <a:spAutoFit/>
          </a:bodyPr>
          <a:lstStyle/>
          <a:p>
            <a:pPr algn="ctr"/>
            <a:r>
              <a:rPr lang="fr-FR" b="1" dirty="0"/>
              <a:t>Guitare en Scène :  15 000</a:t>
            </a:r>
          </a:p>
        </p:txBody>
      </p:sp>
      <p:sp>
        <p:nvSpPr>
          <p:cNvPr id="17" name="ZoneTexte 16"/>
          <p:cNvSpPr txBox="1"/>
          <p:nvPr/>
        </p:nvSpPr>
        <p:spPr>
          <a:xfrm>
            <a:off x="3729038" y="5886728"/>
            <a:ext cx="3043238" cy="369332"/>
          </a:xfrm>
          <a:prstGeom prst="rect">
            <a:avLst/>
          </a:prstGeom>
          <a:solidFill>
            <a:srgbClr val="FF0000"/>
          </a:solidFill>
        </p:spPr>
        <p:txBody>
          <a:bodyPr wrap="square" rtlCol="0" anchor="ctr" anchorCtr="0">
            <a:spAutoFit/>
          </a:bodyPr>
          <a:lstStyle/>
          <a:p>
            <a:pPr algn="ctr"/>
            <a:r>
              <a:rPr lang="fr-FR" b="1" dirty="0"/>
              <a:t>Grandes Médiévales : 64  000 </a:t>
            </a:r>
          </a:p>
        </p:txBody>
      </p:sp>
      <p:sp>
        <p:nvSpPr>
          <p:cNvPr id="18" name="ZoneTexte 17"/>
          <p:cNvSpPr txBox="1"/>
          <p:nvPr/>
        </p:nvSpPr>
        <p:spPr>
          <a:xfrm>
            <a:off x="7055053" y="4705053"/>
            <a:ext cx="2831898" cy="369332"/>
          </a:xfrm>
          <a:prstGeom prst="rect">
            <a:avLst/>
          </a:prstGeom>
          <a:solidFill>
            <a:srgbClr val="FF0000"/>
          </a:solidFill>
        </p:spPr>
        <p:txBody>
          <a:bodyPr wrap="square" rtlCol="0">
            <a:spAutoFit/>
          </a:bodyPr>
          <a:lstStyle/>
          <a:p>
            <a:r>
              <a:rPr lang="fr-FR" b="1" dirty="0"/>
              <a:t>Blue Grass Festival : 12 000</a:t>
            </a:r>
          </a:p>
        </p:txBody>
      </p:sp>
      <p:sp>
        <p:nvSpPr>
          <p:cNvPr id="14" name="ZoneTexte 13"/>
          <p:cNvSpPr txBox="1"/>
          <p:nvPr/>
        </p:nvSpPr>
        <p:spPr>
          <a:xfrm>
            <a:off x="3127514" y="2319129"/>
            <a:ext cx="2958961" cy="646331"/>
          </a:xfrm>
          <a:prstGeom prst="rect">
            <a:avLst/>
          </a:prstGeom>
          <a:solidFill>
            <a:srgbClr val="0070C0"/>
          </a:solidFill>
        </p:spPr>
        <p:txBody>
          <a:bodyPr wrap="square" rtlCol="0">
            <a:spAutoFit/>
          </a:bodyPr>
          <a:lstStyle/>
          <a:p>
            <a:pPr algn="ctr"/>
            <a:r>
              <a:rPr lang="fr-FR" b="1" dirty="0"/>
              <a:t>70 à 100 spectacles/semaine</a:t>
            </a:r>
          </a:p>
          <a:p>
            <a:pPr algn="ctr"/>
            <a:r>
              <a:rPr lang="fr-FR" b="1" dirty="0"/>
              <a:t>Événements /expo </a:t>
            </a:r>
          </a:p>
        </p:txBody>
      </p:sp>
    </p:spTree>
    <p:extLst>
      <p:ext uri="{BB962C8B-B14F-4D97-AF65-F5344CB8AC3E}">
        <p14:creationId xmlns:p14="http://schemas.microsoft.com/office/powerpoint/2010/main" val="156423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a:solidFill>
              <a:srgbClr val="002060"/>
            </a:solidFill>
          </a:ln>
        </p:spPr>
        <p:txBody>
          <a:bodyPr/>
          <a:lstStyle/>
          <a:p>
            <a:pPr algn="ctr"/>
            <a:r>
              <a:rPr lang="fr-FR" dirty="0">
                <a:solidFill>
                  <a:srgbClr val="002060"/>
                </a:solidFill>
              </a:rPr>
              <a:t>4.Une offre de loisirs locale diversifiée   </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11</a:t>
            </a:fld>
            <a:endParaRPr lang="en-US" dirty="0"/>
          </a:p>
        </p:txBody>
      </p:sp>
      <p:pic>
        <p:nvPicPr>
          <p:cNvPr id="8" name="Espace réservé du contenu 7"/>
          <p:cNvPicPr>
            <a:picLocks noGrp="1" noChangeAspect="1"/>
          </p:cNvPicPr>
          <p:nvPr>
            <p:ph idx="1"/>
          </p:nvPr>
        </p:nvPicPr>
        <p:blipFill>
          <a:blip r:embed="rId2"/>
          <a:stretch>
            <a:fillRect/>
          </a:stretch>
        </p:blipFill>
        <p:spPr>
          <a:xfrm>
            <a:off x="1265361" y="1925411"/>
            <a:ext cx="9516438" cy="4685689"/>
          </a:xfrm>
          <a:prstGeom prst="rect">
            <a:avLst/>
          </a:prstGeom>
        </p:spPr>
      </p:pic>
      <p:sp>
        <p:nvSpPr>
          <p:cNvPr id="10" name="ZoneTexte 9"/>
          <p:cNvSpPr txBox="1"/>
          <p:nvPr/>
        </p:nvSpPr>
        <p:spPr>
          <a:xfrm>
            <a:off x="6429376" y="2957515"/>
            <a:ext cx="1042987" cy="307777"/>
          </a:xfrm>
          <a:prstGeom prst="rect">
            <a:avLst/>
          </a:prstGeom>
          <a:solidFill>
            <a:schemeClr val="bg1"/>
          </a:solidFill>
        </p:spPr>
        <p:txBody>
          <a:bodyPr wrap="square" rtlCol="0">
            <a:spAutoFit/>
          </a:bodyPr>
          <a:lstStyle/>
          <a:p>
            <a:r>
              <a:rPr lang="fr-FR" sz="1400" b="1" dirty="0">
                <a:solidFill>
                  <a:srgbClr val="FF0000"/>
                </a:solidFill>
              </a:rPr>
              <a:t>Aérodrome</a:t>
            </a:r>
          </a:p>
        </p:txBody>
      </p:sp>
      <p:sp>
        <p:nvSpPr>
          <p:cNvPr id="11" name="ZoneTexte 10"/>
          <p:cNvSpPr txBox="1"/>
          <p:nvPr/>
        </p:nvSpPr>
        <p:spPr>
          <a:xfrm>
            <a:off x="6572250" y="4114800"/>
            <a:ext cx="1214438" cy="314325"/>
          </a:xfrm>
          <a:prstGeom prst="rect">
            <a:avLst/>
          </a:prstGeom>
          <a:solidFill>
            <a:schemeClr val="bg1"/>
          </a:solidFill>
        </p:spPr>
        <p:txBody>
          <a:bodyPr wrap="square" rtlCol="0">
            <a:spAutoFit/>
          </a:bodyPr>
          <a:lstStyle/>
          <a:p>
            <a:r>
              <a:rPr lang="fr-FR" sz="1400" b="1" dirty="0">
                <a:solidFill>
                  <a:srgbClr val="FF0000"/>
                </a:solidFill>
              </a:rPr>
              <a:t>téléphérique</a:t>
            </a:r>
          </a:p>
        </p:txBody>
      </p:sp>
      <p:sp>
        <p:nvSpPr>
          <p:cNvPr id="12" name="ZoneTexte 11"/>
          <p:cNvSpPr txBox="1"/>
          <p:nvPr/>
        </p:nvSpPr>
        <p:spPr>
          <a:xfrm>
            <a:off x="4610101" y="3464025"/>
            <a:ext cx="2433638" cy="307777"/>
          </a:xfrm>
          <a:prstGeom prst="rect">
            <a:avLst/>
          </a:prstGeom>
          <a:solidFill>
            <a:schemeClr val="bg1"/>
          </a:solidFill>
        </p:spPr>
        <p:txBody>
          <a:bodyPr wrap="square" rtlCol="0">
            <a:spAutoFit/>
          </a:bodyPr>
          <a:lstStyle/>
          <a:p>
            <a:r>
              <a:rPr lang="fr-FR" sz="1400" b="1" dirty="0">
                <a:solidFill>
                  <a:srgbClr val="FF0000"/>
                </a:solidFill>
              </a:rPr>
              <a:t>Casino-Château Bleu-shopping</a:t>
            </a:r>
          </a:p>
        </p:txBody>
      </p:sp>
      <p:sp>
        <p:nvSpPr>
          <p:cNvPr id="13" name="ZoneTexte 12"/>
          <p:cNvSpPr txBox="1"/>
          <p:nvPr/>
        </p:nvSpPr>
        <p:spPr>
          <a:xfrm>
            <a:off x="4038600" y="5014913"/>
            <a:ext cx="1330842" cy="307777"/>
          </a:xfrm>
          <a:prstGeom prst="rect">
            <a:avLst/>
          </a:prstGeom>
          <a:solidFill>
            <a:schemeClr val="bg1"/>
          </a:solidFill>
        </p:spPr>
        <p:txBody>
          <a:bodyPr wrap="square" rtlCol="0">
            <a:spAutoFit/>
          </a:bodyPr>
          <a:lstStyle/>
          <a:p>
            <a:r>
              <a:rPr lang="fr-FR" sz="1400" b="1" dirty="0">
                <a:solidFill>
                  <a:srgbClr val="7030A0"/>
                </a:solidFill>
              </a:rPr>
              <a:t>Vitam-Casino</a:t>
            </a:r>
          </a:p>
        </p:txBody>
      </p:sp>
      <p:sp>
        <p:nvSpPr>
          <p:cNvPr id="14" name="ZoneTexte 13"/>
          <p:cNvSpPr txBox="1"/>
          <p:nvPr/>
        </p:nvSpPr>
        <p:spPr>
          <a:xfrm>
            <a:off x="5826920" y="3981253"/>
            <a:ext cx="602456" cy="307777"/>
          </a:xfrm>
          <a:prstGeom prst="rect">
            <a:avLst/>
          </a:prstGeom>
          <a:solidFill>
            <a:schemeClr val="bg1"/>
          </a:solidFill>
        </p:spPr>
        <p:txBody>
          <a:bodyPr wrap="square" rtlCol="0">
            <a:spAutoFit/>
          </a:bodyPr>
          <a:lstStyle/>
          <a:p>
            <a:r>
              <a:rPr lang="fr-FR" sz="1400" b="1" dirty="0">
                <a:solidFill>
                  <a:srgbClr val="FF0000"/>
                </a:solidFill>
              </a:rPr>
              <a:t>Golf</a:t>
            </a:r>
          </a:p>
        </p:txBody>
      </p:sp>
      <p:sp>
        <p:nvSpPr>
          <p:cNvPr id="16" name="ZoneTexte 15"/>
          <p:cNvSpPr txBox="1"/>
          <p:nvPr/>
        </p:nvSpPr>
        <p:spPr>
          <a:xfrm>
            <a:off x="3214687" y="6200775"/>
            <a:ext cx="2471737" cy="369332"/>
          </a:xfrm>
          <a:prstGeom prst="rect">
            <a:avLst/>
          </a:prstGeom>
          <a:solidFill>
            <a:srgbClr val="FF0000"/>
          </a:solidFill>
        </p:spPr>
        <p:txBody>
          <a:bodyPr wrap="square" rtlCol="0">
            <a:spAutoFit/>
          </a:bodyPr>
          <a:lstStyle/>
          <a:p>
            <a:r>
              <a:rPr lang="fr-FR" dirty="0">
                <a:solidFill>
                  <a:schemeClr val="bg1"/>
                </a:solidFill>
              </a:rPr>
              <a:t>Hameau du Père Noël </a:t>
            </a:r>
          </a:p>
        </p:txBody>
      </p:sp>
    </p:spTree>
    <p:extLst>
      <p:ext uri="{BB962C8B-B14F-4D97-AF65-F5344CB8AC3E}">
        <p14:creationId xmlns:p14="http://schemas.microsoft.com/office/powerpoint/2010/main" val="2500175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a:solidFill>
              <a:srgbClr val="002060"/>
            </a:solidFill>
          </a:ln>
        </p:spPr>
        <p:txBody>
          <a:bodyPr>
            <a:normAutofit/>
          </a:bodyPr>
          <a:lstStyle/>
          <a:p>
            <a:pPr algn="ctr"/>
            <a:r>
              <a:rPr lang="fr-FR" dirty="0">
                <a:solidFill>
                  <a:srgbClr val="002060"/>
                </a:solidFill>
              </a:rPr>
              <a:t>5. L’offre multiple de loisirs « nature » est un atout à bien valoriser : les Monts de Genève </a:t>
            </a: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4FAB73BC-B049-4115-A692-8D63A059BFB8}" type="slidenum">
              <a:rPr lang="en-US" smtClean="0"/>
              <a:t>12</a:t>
            </a:fld>
            <a:endParaRPr lang="en-US" dirty="0"/>
          </a:p>
        </p:txBody>
      </p:sp>
      <p:pic>
        <p:nvPicPr>
          <p:cNvPr id="5" name="Image 4"/>
          <p:cNvPicPr>
            <a:picLocks noChangeAspect="1"/>
          </p:cNvPicPr>
          <p:nvPr/>
        </p:nvPicPr>
        <p:blipFill>
          <a:blip r:embed="rId2"/>
          <a:stretch>
            <a:fillRect/>
          </a:stretch>
        </p:blipFill>
        <p:spPr>
          <a:xfrm>
            <a:off x="3234488" y="1900237"/>
            <a:ext cx="7533523" cy="4171951"/>
          </a:xfrm>
          <a:prstGeom prst="rect">
            <a:avLst/>
          </a:prstGeom>
        </p:spPr>
      </p:pic>
      <p:pic>
        <p:nvPicPr>
          <p:cNvPr id="7" name="Image 6"/>
          <p:cNvPicPr>
            <a:picLocks noChangeAspect="1"/>
          </p:cNvPicPr>
          <p:nvPr/>
        </p:nvPicPr>
        <p:blipFill>
          <a:blip r:embed="rId3"/>
          <a:stretch>
            <a:fillRect/>
          </a:stretch>
        </p:blipFill>
        <p:spPr>
          <a:xfrm>
            <a:off x="838200" y="1900237"/>
            <a:ext cx="1752600" cy="1733550"/>
          </a:xfrm>
          <a:prstGeom prst="rect">
            <a:avLst/>
          </a:prstGeom>
        </p:spPr>
      </p:pic>
    </p:spTree>
    <p:extLst>
      <p:ext uri="{BB962C8B-B14F-4D97-AF65-F5344CB8AC3E}">
        <p14:creationId xmlns:p14="http://schemas.microsoft.com/office/powerpoint/2010/main" val="2882109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118215" y="1269255"/>
            <a:ext cx="5956353" cy="3038947"/>
          </a:xfrm>
        </p:spPr>
        <p:txBody>
          <a:bodyPr>
            <a:normAutofit/>
          </a:bodyPr>
          <a:lstStyle/>
          <a:p>
            <a:pPr algn="r">
              <a:lnSpc>
                <a:spcPct val="70000"/>
              </a:lnSpc>
            </a:pPr>
            <a:r>
              <a:rPr lang="fr-FR" sz="5000" b="1">
                <a:solidFill>
                  <a:srgbClr val="FFFFFF"/>
                </a:solidFill>
                <a:latin typeface="+mn-lt"/>
              </a:rPr>
              <a:t>B. Une donnée remarquable distinctive : les flux majeurs à proximité et sur le territoire  </a:t>
            </a:r>
          </a:p>
        </p:txBody>
      </p:sp>
      <p:sp>
        <p:nvSpPr>
          <p:cNvPr id="3" name="Sous-titre 2"/>
          <p:cNvSpPr>
            <a:spLocks noGrp="1"/>
          </p:cNvSpPr>
          <p:nvPr>
            <p:ph type="subTitle" idx="1"/>
          </p:nvPr>
        </p:nvSpPr>
        <p:spPr>
          <a:xfrm>
            <a:off x="1118215" y="4578114"/>
            <a:ext cx="5956353" cy="1247274"/>
          </a:xfrm>
        </p:spPr>
        <p:txBody>
          <a:bodyPr>
            <a:normAutofit/>
          </a:bodyPr>
          <a:lstStyle/>
          <a:p>
            <a:pPr algn="r"/>
            <a:r>
              <a:rPr lang="fr-FR" sz="2800" dirty="0">
                <a:solidFill>
                  <a:srgbClr val="FFFFFF"/>
                </a:solidFill>
              </a:rPr>
              <a:t>Une accessibilité unique </a:t>
            </a:r>
            <a:r>
              <a:rPr lang="fr-FR" dirty="0">
                <a:solidFill>
                  <a:srgbClr val="FFFFFF"/>
                </a:solidFill>
              </a:rPr>
              <a:t>!</a:t>
            </a:r>
          </a:p>
        </p:txBody>
      </p:sp>
      <p:sp>
        <p:nvSpPr>
          <p:cNvPr id="4" name="Espace réservé du pied de page 3"/>
          <p:cNvSpPr>
            <a:spLocks noGrp="1"/>
          </p:cNvSpPr>
          <p:nvPr>
            <p:ph type="ftr" sz="quarter" idx="11"/>
          </p:nvPr>
        </p:nvSpPr>
        <p:spPr>
          <a:xfrm>
            <a:off x="478135" y="6397431"/>
            <a:ext cx="6879176" cy="365125"/>
          </a:xfrm>
        </p:spPr>
        <p:txBody>
          <a:bodyPr>
            <a:normAutofit/>
          </a:bodyPr>
          <a:lstStyle/>
          <a:p>
            <a:pPr algn="l"/>
            <a:endParaRPr lang="en-US" sz="1050"/>
          </a:p>
        </p:txBody>
      </p:sp>
      <p:sp>
        <p:nvSpPr>
          <p:cNvPr id="5" name="Espace réservé du numéro de diapositive 4"/>
          <p:cNvSpPr>
            <a:spLocks noGrp="1"/>
          </p:cNvSpPr>
          <p:nvPr>
            <p:ph type="sldNum" sz="quarter" idx="12"/>
          </p:nvPr>
        </p:nvSpPr>
        <p:spPr>
          <a:xfrm>
            <a:off x="10864515" y="6397431"/>
            <a:ext cx="729916" cy="365125"/>
          </a:xfrm>
        </p:spPr>
        <p:txBody>
          <a:bodyPr>
            <a:normAutofit/>
          </a:bodyPr>
          <a:lstStyle/>
          <a:p>
            <a:fld id="{4FAB73BC-B049-4115-A692-8D63A059BFB8}" type="slidenum">
              <a:rPr lang="en-US" sz="1050" smtClean="0"/>
              <a:pPr/>
              <a:t>13</a:t>
            </a:fld>
            <a:endParaRPr lang="en-US" sz="1050"/>
          </a:p>
        </p:txBody>
      </p:sp>
    </p:spTree>
    <p:extLst>
      <p:ext uri="{BB962C8B-B14F-4D97-AF65-F5344CB8AC3E}">
        <p14:creationId xmlns:p14="http://schemas.microsoft.com/office/powerpoint/2010/main" val="59393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b="1" dirty="0">
                <a:solidFill>
                  <a:schemeClr val="accent1"/>
                </a:solidFill>
              </a:rPr>
              <a:t>Un atout majeur du territoire !</a:t>
            </a:r>
          </a:p>
        </p:txBody>
      </p:sp>
      <p:sp>
        <p:nvSpPr>
          <p:cNvPr id="3" name="Espace réservé du contenu 2"/>
          <p:cNvSpPr>
            <a:spLocks noGrp="1"/>
          </p:cNvSpPr>
          <p:nvPr>
            <p:ph idx="1"/>
          </p:nvPr>
        </p:nvSpPr>
        <p:spPr>
          <a:xfrm>
            <a:off x="4976031" y="963877"/>
            <a:ext cx="6377769" cy="4930246"/>
          </a:xfrm>
        </p:spPr>
        <p:txBody>
          <a:bodyPr anchor="ctr">
            <a:normAutofit/>
          </a:bodyPr>
          <a:lstStyle/>
          <a:p>
            <a:pPr>
              <a:buFont typeface="Wingdings" panose="05000000000000000000" pitchFamily="2" charset="2"/>
              <a:buChar char="ü"/>
            </a:pPr>
            <a:r>
              <a:rPr lang="fr-FR" sz="2400" dirty="0"/>
              <a:t>15 millions de passagers annuels à l’aéroport international de Genève</a:t>
            </a:r>
          </a:p>
          <a:p>
            <a:pPr>
              <a:buFont typeface="Wingdings" panose="05000000000000000000" pitchFamily="2" charset="2"/>
              <a:buChar char="ü"/>
            </a:pPr>
            <a:r>
              <a:rPr lang="fr-FR" sz="2400" dirty="0"/>
              <a:t>Un transit routier européen du nord au sud</a:t>
            </a:r>
          </a:p>
          <a:p>
            <a:pPr>
              <a:buFont typeface="Wingdings" panose="05000000000000000000" pitchFamily="2" charset="2"/>
              <a:buChar char="ü"/>
            </a:pPr>
            <a:r>
              <a:rPr lang="fr-FR" sz="2400" dirty="0"/>
              <a:t>Les frontaliers : 300 000 personnes AR quotidiens entre Genève et les territoires français frontaliers</a:t>
            </a:r>
          </a:p>
          <a:p>
            <a:pPr>
              <a:buFont typeface="Wingdings" panose="05000000000000000000" pitchFamily="2" charset="2"/>
              <a:buChar char="ü"/>
            </a:pPr>
            <a:r>
              <a:rPr lang="fr-FR" sz="2400" dirty="0"/>
              <a:t>Et des moyens de déplacement de proximité démultipliés dans les années à venir avec le CEVA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14</a:t>
            </a:fld>
            <a:endParaRPr lang="en-US" sz="1050">
              <a:solidFill>
                <a:schemeClr val="tx1">
                  <a:alpha val="80000"/>
                </a:schemeClr>
              </a:solidFill>
            </a:endParaRPr>
          </a:p>
        </p:txBody>
      </p:sp>
    </p:spTree>
    <p:extLst>
      <p:ext uri="{BB962C8B-B14F-4D97-AF65-F5344CB8AC3E}">
        <p14:creationId xmlns:p14="http://schemas.microsoft.com/office/powerpoint/2010/main" val="284519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118215" y="1269255"/>
            <a:ext cx="5956353" cy="3038947"/>
          </a:xfrm>
        </p:spPr>
        <p:txBody>
          <a:bodyPr>
            <a:normAutofit/>
          </a:bodyPr>
          <a:lstStyle/>
          <a:p>
            <a:pPr algn="r">
              <a:lnSpc>
                <a:spcPct val="80000"/>
              </a:lnSpc>
            </a:pPr>
            <a:r>
              <a:rPr lang="fr-FR" sz="5400" b="1">
                <a:solidFill>
                  <a:srgbClr val="FFFFFF"/>
                </a:solidFill>
                <a:latin typeface="+mn-lt"/>
              </a:rPr>
              <a:t>C. Une situation paradoxale : un tourisme présent mais « invisible »    </a:t>
            </a:r>
          </a:p>
        </p:txBody>
      </p:sp>
      <p:sp>
        <p:nvSpPr>
          <p:cNvPr id="3" name="Sous-titre 2"/>
          <p:cNvSpPr>
            <a:spLocks noGrp="1"/>
          </p:cNvSpPr>
          <p:nvPr>
            <p:ph type="subTitle" idx="1"/>
          </p:nvPr>
        </p:nvSpPr>
        <p:spPr>
          <a:xfrm>
            <a:off x="1118215" y="4578114"/>
            <a:ext cx="5956353" cy="1247274"/>
          </a:xfrm>
        </p:spPr>
        <p:txBody>
          <a:bodyPr>
            <a:normAutofit/>
          </a:bodyPr>
          <a:lstStyle/>
          <a:p>
            <a:pPr algn="r"/>
            <a:r>
              <a:rPr lang="fr-FR">
                <a:solidFill>
                  <a:srgbClr val="FFFFFF"/>
                </a:solidFill>
              </a:rPr>
              <a:t> </a:t>
            </a:r>
          </a:p>
        </p:txBody>
      </p:sp>
      <p:sp>
        <p:nvSpPr>
          <p:cNvPr id="4" name="Espace réservé du pied de page 3"/>
          <p:cNvSpPr>
            <a:spLocks noGrp="1"/>
          </p:cNvSpPr>
          <p:nvPr>
            <p:ph type="ftr" sz="quarter" idx="11"/>
          </p:nvPr>
        </p:nvSpPr>
        <p:spPr>
          <a:xfrm>
            <a:off x="478135" y="6397431"/>
            <a:ext cx="6879176" cy="365125"/>
          </a:xfrm>
        </p:spPr>
        <p:txBody>
          <a:bodyPr>
            <a:normAutofit/>
          </a:bodyPr>
          <a:lstStyle/>
          <a:p>
            <a:pPr algn="l"/>
            <a:endParaRPr lang="en-US" sz="1050"/>
          </a:p>
        </p:txBody>
      </p:sp>
      <p:sp>
        <p:nvSpPr>
          <p:cNvPr id="5" name="Espace réservé du numéro de diapositive 4"/>
          <p:cNvSpPr>
            <a:spLocks noGrp="1"/>
          </p:cNvSpPr>
          <p:nvPr>
            <p:ph type="sldNum" sz="quarter" idx="12"/>
          </p:nvPr>
        </p:nvSpPr>
        <p:spPr>
          <a:xfrm>
            <a:off x="10864515" y="6397431"/>
            <a:ext cx="729916" cy="365125"/>
          </a:xfrm>
        </p:spPr>
        <p:txBody>
          <a:bodyPr>
            <a:normAutofit/>
          </a:bodyPr>
          <a:lstStyle/>
          <a:p>
            <a:fld id="{4FAB73BC-B049-4115-A692-8D63A059BFB8}" type="slidenum">
              <a:rPr lang="en-US" sz="1050" smtClean="0"/>
              <a:pPr/>
              <a:t>15</a:t>
            </a:fld>
            <a:endParaRPr lang="en-US" sz="1050"/>
          </a:p>
        </p:txBody>
      </p:sp>
    </p:spTree>
    <p:extLst>
      <p:ext uri="{BB962C8B-B14F-4D97-AF65-F5344CB8AC3E}">
        <p14:creationId xmlns:p14="http://schemas.microsoft.com/office/powerpoint/2010/main" val="65106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a:solidFill>
              <a:srgbClr val="002060"/>
            </a:solidFill>
          </a:ln>
        </p:spPr>
        <p:txBody>
          <a:bodyPr>
            <a:normAutofit/>
          </a:bodyPr>
          <a:lstStyle/>
          <a:p>
            <a:pPr algn="ctr"/>
            <a:r>
              <a:rPr lang="fr-FR" sz="3800" dirty="0">
                <a:solidFill>
                  <a:srgbClr val="002060"/>
                </a:solidFill>
                <a:latin typeface="+mn-lt"/>
              </a:rPr>
              <a:t>Les rythmes du tourisme ne sont pas ici ceux d’une « station touristique classique » </a:t>
            </a:r>
          </a:p>
        </p:txBody>
      </p:sp>
      <p:sp>
        <p:nvSpPr>
          <p:cNvPr id="3" name="Espace réservé du contenu 2"/>
          <p:cNvSpPr>
            <a:spLocks noGrp="1"/>
          </p:cNvSpPr>
          <p:nvPr>
            <p:ph idx="1"/>
          </p:nvPr>
        </p:nvSpPr>
        <p:spPr>
          <a:xfrm>
            <a:off x="823451" y="2485325"/>
            <a:ext cx="10515600" cy="3780127"/>
          </a:xfrm>
        </p:spPr>
        <p:txBody>
          <a:bodyPr>
            <a:normAutofit fontScale="25000" lnSpcReduction="20000"/>
          </a:bodyPr>
          <a:lstStyle/>
          <a:p>
            <a:pPr>
              <a:buFont typeface="Wingdings" panose="05000000000000000000" pitchFamily="2" charset="2"/>
              <a:buChar char="ü"/>
            </a:pPr>
            <a:r>
              <a:rPr lang="fr-FR" sz="11200" dirty="0"/>
              <a:t>Pas distinction visuelle : pas de « rythme des plages » ou de « jour de pluie dans les musées</a:t>
            </a:r>
          </a:p>
          <a:p>
            <a:pPr>
              <a:buFont typeface="Wingdings" panose="05000000000000000000" pitchFamily="2" charset="2"/>
              <a:buChar char="ü"/>
            </a:pPr>
            <a:r>
              <a:rPr lang="fr-FR" sz="11200" dirty="0"/>
              <a:t>Les visiteurs ont des intérêts très diversifiés et n’ont pas de « parcours obligé » </a:t>
            </a:r>
          </a:p>
          <a:p>
            <a:endParaRPr lang="fr-FR" sz="11200" dirty="0"/>
          </a:p>
          <a:p>
            <a:pPr>
              <a:buFont typeface="Wingdings" panose="05000000000000000000" pitchFamily="2" charset="2"/>
              <a:buChar char="Ø"/>
            </a:pPr>
            <a:r>
              <a:rPr lang="fr-FR" sz="11200" dirty="0">
                <a:solidFill>
                  <a:srgbClr val="FF0000"/>
                </a:solidFill>
              </a:rPr>
              <a:t>Pourtant 750 000 nuitées marchandes sur le territoire annuellement…et 730 000 nuitées en résidences secondaires et chez les parents ou amis…soit plus de 1 400 000 nuitées touristiques !</a:t>
            </a:r>
          </a:p>
          <a:p>
            <a:pPr marL="0" indent="0">
              <a:buNone/>
            </a:pPr>
            <a:r>
              <a:rPr lang="fr-FR" sz="11200" dirty="0"/>
              <a:t> </a:t>
            </a:r>
          </a:p>
          <a:p>
            <a:pPr marL="0" indent="0">
              <a:buNone/>
            </a:pPr>
            <a:endParaRPr lang="fr-FR" sz="112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dirty="0"/>
              <a:t>territoire</a:t>
            </a:r>
          </a:p>
          <a:p>
            <a:endParaRPr lang="fr-FR" dirty="0"/>
          </a:p>
          <a:p>
            <a:endParaRPr lang="fr-FR" dirty="0"/>
          </a:p>
          <a:p>
            <a:pPr>
              <a:buFont typeface="Wingdings" panose="05000000000000000000" pitchFamily="2" charset="2"/>
              <a:buChar char="Ø"/>
            </a:pPr>
            <a:r>
              <a:rPr lang="fr-FR" dirty="0">
                <a:solidFill>
                  <a:srgbClr val="FF0000"/>
                </a:solidFill>
              </a:rPr>
              <a:t>    mais  plus de 550 000 séjours d’au moins 1 nuit !  </a:t>
            </a:r>
          </a:p>
          <a:p>
            <a:endParaRPr lang="fr-FR" dirty="0"/>
          </a:p>
          <a:p>
            <a:endParaRPr lang="fr-FR"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73229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42453" y="963877"/>
            <a:ext cx="4173792" cy="4930246"/>
          </a:xfrm>
        </p:spPr>
        <p:txBody>
          <a:bodyPr>
            <a:normAutofit/>
          </a:bodyPr>
          <a:lstStyle/>
          <a:p>
            <a:pPr algn="r"/>
            <a:r>
              <a:rPr lang="fr-FR" sz="4000" dirty="0">
                <a:solidFill>
                  <a:schemeClr val="accent1"/>
                </a:solidFill>
                <a:latin typeface="+mn-lt"/>
              </a:rPr>
              <a:t>Mais peu d’excursionnistes : 54 000 annuels  </a:t>
            </a:r>
          </a:p>
        </p:txBody>
      </p:sp>
      <p:sp>
        <p:nvSpPr>
          <p:cNvPr id="3" name="Espace réservé du contenu 2"/>
          <p:cNvSpPr>
            <a:spLocks noGrp="1"/>
          </p:cNvSpPr>
          <p:nvPr>
            <p:ph idx="1"/>
          </p:nvPr>
        </p:nvSpPr>
        <p:spPr>
          <a:xfrm>
            <a:off x="4976031" y="963877"/>
            <a:ext cx="6377769" cy="4930246"/>
          </a:xfrm>
        </p:spPr>
        <p:txBody>
          <a:bodyPr anchor="ctr">
            <a:normAutofit/>
          </a:bodyPr>
          <a:lstStyle/>
          <a:p>
            <a:pPr>
              <a:buFont typeface="Wingdings" panose="05000000000000000000" pitchFamily="2" charset="2"/>
              <a:buChar char="ü"/>
            </a:pPr>
            <a:r>
              <a:rPr lang="fr-FR" sz="2400" dirty="0"/>
              <a:t>Une évaluation difficile sur le plan statistique  </a:t>
            </a:r>
          </a:p>
          <a:p>
            <a:pPr>
              <a:buFont typeface="Wingdings" panose="05000000000000000000" pitchFamily="2" charset="2"/>
              <a:buChar char="ü"/>
            </a:pPr>
            <a:r>
              <a:rPr lang="fr-FR" sz="2400" dirty="0"/>
              <a:t>Quel périmètre prendre en compte ? Un genevois qui va au Vitam ou dans un casino ou à Migros ?</a:t>
            </a:r>
          </a:p>
          <a:p>
            <a:pPr>
              <a:buFont typeface="Wingdings" panose="05000000000000000000" pitchFamily="2" charset="2"/>
              <a:buChar char="ü"/>
            </a:pPr>
            <a:r>
              <a:rPr lang="fr-FR" sz="2400" dirty="0"/>
              <a:t>Un Rochois qui va se promener au Salève ?  </a:t>
            </a:r>
          </a:p>
          <a:p>
            <a:pPr>
              <a:buFont typeface="Wingdings" panose="05000000000000000000" pitchFamily="2" charset="2"/>
              <a:buChar char="Ø"/>
            </a:pPr>
            <a:r>
              <a:rPr lang="fr-FR" sz="2400" dirty="0"/>
              <a:t>Calcul prudent peu similaire à d’autres sites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17</a:t>
            </a:fld>
            <a:endParaRPr lang="en-US" sz="1050">
              <a:solidFill>
                <a:schemeClr val="tx1">
                  <a:alpha val="80000"/>
                </a:schemeClr>
              </a:solidFill>
            </a:endParaRPr>
          </a:p>
        </p:txBody>
      </p:sp>
    </p:spTree>
    <p:extLst>
      <p:ext uri="{BB962C8B-B14F-4D97-AF65-F5344CB8AC3E}">
        <p14:creationId xmlns:p14="http://schemas.microsoft.com/office/powerpoint/2010/main" val="2162424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solidFill>
            <a:srgbClr val="0070C0"/>
          </a:solidFill>
          <a:ln>
            <a:solidFill>
              <a:schemeClr val="accent1"/>
            </a:solidFill>
          </a:ln>
        </p:spPr>
        <p:txBody>
          <a:bodyPr>
            <a:normAutofit/>
          </a:bodyPr>
          <a:lstStyle/>
          <a:p>
            <a:pPr algn="ctr"/>
            <a:r>
              <a:rPr lang="fr-FR" sz="4000" b="1" dirty="0">
                <a:solidFill>
                  <a:schemeClr val="bg1"/>
                </a:solidFill>
                <a:latin typeface="+mn-lt"/>
              </a:rPr>
              <a:t>D. Les forces et les faiblesses du territoire touristique  </a:t>
            </a:r>
          </a:p>
        </p:txBody>
      </p:sp>
      <p:sp>
        <p:nvSpPr>
          <p:cNvPr id="3" name="Espace réservé du contenu 2"/>
          <p:cNvSpPr>
            <a:spLocks noGrp="1"/>
          </p:cNvSpPr>
          <p:nvPr>
            <p:ph idx="1"/>
          </p:nvPr>
        </p:nvSpPr>
        <p:spPr>
          <a:xfrm>
            <a:off x="838200" y="1825625"/>
            <a:ext cx="10515600" cy="4351338"/>
          </a:xfrm>
        </p:spPr>
        <p:txBody>
          <a:bodyPr>
            <a:normAutofit/>
          </a:bodyPr>
          <a:lstStyle/>
          <a:p>
            <a:pPr marL="0" indent="0">
              <a:buNone/>
            </a:pPr>
            <a:r>
              <a:rPr lang="fr-FR" sz="3600" dirty="0"/>
              <a:t> </a:t>
            </a:r>
            <a:endParaRPr lang="fr-FR" sz="3600" dirty="0">
              <a:solidFill>
                <a:srgbClr val="002060"/>
              </a:solidFill>
            </a:endParaRPr>
          </a:p>
        </p:txBody>
      </p:sp>
      <p:sp>
        <p:nvSpPr>
          <p:cNvPr id="4" name="Espace réservé du pied de page 3"/>
          <p:cNvSpPr>
            <a:spLocks noGrp="1"/>
          </p:cNvSpPr>
          <p:nvPr>
            <p:ph type="ftr" sz="quarter" idx="11"/>
          </p:nvPr>
        </p:nvSpPr>
        <p:spPr>
          <a:xfrm>
            <a:off x="4038600" y="6356350"/>
            <a:ext cx="4114800" cy="365125"/>
          </a:xfrm>
        </p:spPr>
        <p:txBody>
          <a:bodyPr/>
          <a:lstStyle/>
          <a:p>
            <a:endParaRPr lang="en-US" dirty="0"/>
          </a:p>
        </p:txBody>
      </p:sp>
      <p:sp>
        <p:nvSpPr>
          <p:cNvPr id="5" name="Espace réservé du numéro de diapositive 4"/>
          <p:cNvSpPr>
            <a:spLocks noGrp="1"/>
          </p:cNvSpPr>
          <p:nvPr>
            <p:ph type="sldNum" sz="quarter" idx="12"/>
          </p:nvPr>
        </p:nvSpPr>
        <p:spPr>
          <a:xfrm>
            <a:off x="8610600" y="6356350"/>
            <a:ext cx="2743200" cy="365125"/>
          </a:xfrm>
        </p:spPr>
        <p:txBody>
          <a:bodyPr/>
          <a:lstStyle/>
          <a:p>
            <a:fld id="{4FAB73BC-B049-4115-A692-8D63A059BFB8}" type="slidenum">
              <a:rPr lang="en-US" smtClean="0"/>
              <a:t>18</a:t>
            </a:fld>
            <a:endParaRPr lang="en-US" dirty="0"/>
          </a:p>
        </p:txBody>
      </p:sp>
      <p:pic>
        <p:nvPicPr>
          <p:cNvPr id="6" name="Image 5"/>
          <p:cNvPicPr>
            <a:picLocks noChangeAspect="1"/>
          </p:cNvPicPr>
          <p:nvPr/>
        </p:nvPicPr>
        <p:blipFill>
          <a:blip r:embed="rId2"/>
          <a:stretch>
            <a:fillRect/>
          </a:stretch>
        </p:blipFill>
        <p:spPr>
          <a:xfrm>
            <a:off x="1260210" y="1756610"/>
            <a:ext cx="10102646" cy="4823061"/>
          </a:xfrm>
          <a:prstGeom prst="rect">
            <a:avLst/>
          </a:prstGeom>
        </p:spPr>
      </p:pic>
    </p:spTree>
    <p:extLst>
      <p:ext uri="{BB962C8B-B14F-4D97-AF65-F5344CB8AC3E}">
        <p14:creationId xmlns:p14="http://schemas.microsoft.com/office/powerpoint/2010/main" val="255842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Les conclusions : un tourisme existant mais diffus </a:t>
            </a:r>
            <a:br>
              <a:rPr lang="fr-FR">
                <a:solidFill>
                  <a:schemeClr val="accent1"/>
                </a:solidFill>
              </a:rPr>
            </a:br>
            <a:r>
              <a:rPr lang="fr-FR">
                <a:solidFill>
                  <a:schemeClr val="accent1"/>
                </a:solidFill>
              </a:rPr>
              <a:t>et pas assez organisé</a:t>
            </a:r>
          </a:p>
        </p:txBody>
      </p:sp>
      <p:sp>
        <p:nvSpPr>
          <p:cNvPr id="3" name="Espace réservé du contenu 2"/>
          <p:cNvSpPr>
            <a:spLocks noGrp="1"/>
          </p:cNvSpPr>
          <p:nvPr>
            <p:ph idx="1"/>
          </p:nvPr>
        </p:nvSpPr>
        <p:spPr>
          <a:xfrm>
            <a:off x="4976031" y="963877"/>
            <a:ext cx="6377769" cy="4930246"/>
          </a:xfrm>
        </p:spPr>
        <p:txBody>
          <a:bodyPr anchor="ctr">
            <a:normAutofit/>
          </a:bodyPr>
          <a:lstStyle/>
          <a:p>
            <a:pPr>
              <a:lnSpc>
                <a:spcPct val="80000"/>
              </a:lnSpc>
            </a:pPr>
            <a:r>
              <a:rPr lang="fr-FR" sz="2400" dirty="0"/>
              <a:t>Des visiteurs hébergés nombreux mais au profil peu intéressé par le territoire en tant que tel</a:t>
            </a:r>
          </a:p>
          <a:p>
            <a:pPr>
              <a:lnSpc>
                <a:spcPct val="80000"/>
              </a:lnSpc>
            </a:pPr>
            <a:r>
              <a:rPr lang="fr-FR" sz="2400" dirty="0"/>
              <a:t>Un point fort : le volume d’équipement hôtelier </a:t>
            </a:r>
          </a:p>
          <a:p>
            <a:pPr>
              <a:lnSpc>
                <a:spcPct val="80000"/>
              </a:lnSpc>
            </a:pPr>
            <a:r>
              <a:rPr lang="fr-FR" sz="2400" dirty="0"/>
              <a:t>Mais : </a:t>
            </a:r>
          </a:p>
          <a:p>
            <a:pPr>
              <a:lnSpc>
                <a:spcPct val="80000"/>
              </a:lnSpc>
              <a:buFont typeface="Wingdings" panose="05000000000000000000" pitchFamily="2" charset="2"/>
              <a:buChar char="ü"/>
            </a:pPr>
            <a:r>
              <a:rPr lang="fr-FR" sz="2400" dirty="0"/>
              <a:t>Des actions concertées pas assez nombreuses chez les professionnels et les OT</a:t>
            </a:r>
          </a:p>
          <a:p>
            <a:pPr>
              <a:lnSpc>
                <a:spcPct val="80000"/>
              </a:lnSpc>
              <a:buFont typeface="Wingdings" panose="05000000000000000000" pitchFamily="2" charset="2"/>
              <a:buChar char="ü"/>
            </a:pPr>
            <a:r>
              <a:rPr lang="fr-FR" sz="2400" dirty="0"/>
              <a:t>Une lutte forte des réseaux hôteliers autour de la « place de marché »    </a:t>
            </a:r>
          </a:p>
          <a:p>
            <a:pPr>
              <a:lnSpc>
                <a:spcPct val="80000"/>
              </a:lnSpc>
              <a:buFont typeface="Wingdings" panose="05000000000000000000" pitchFamily="2" charset="2"/>
              <a:buChar char="ü"/>
            </a:pPr>
            <a:r>
              <a:rPr lang="fr-FR" sz="2400" dirty="0"/>
              <a:t>Des efforts de promotion/commercialisation dispersés et pas assez ciblés</a:t>
            </a:r>
          </a:p>
          <a:p>
            <a:pPr>
              <a:lnSpc>
                <a:spcPct val="80000"/>
              </a:lnSpc>
              <a:buFont typeface="Wingdings" panose="05000000000000000000" pitchFamily="2" charset="2"/>
              <a:buChar char="ü"/>
            </a:pPr>
            <a:r>
              <a:rPr lang="fr-FR" sz="2400" dirty="0"/>
              <a:t>une volonté touristique globale sans objectif économique déclaré : plus de visiteurs ? plus d’excursionnistes ? Plus de recettes ?  </a:t>
            </a:r>
          </a:p>
          <a:p>
            <a:pPr>
              <a:lnSpc>
                <a:spcPct val="80000"/>
              </a:lnSpc>
            </a:pPr>
            <a:endParaRPr lang="fr-FR" sz="2400" dirty="0"/>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19</a:t>
            </a:fld>
            <a:endParaRPr lang="en-US" sz="1050">
              <a:solidFill>
                <a:schemeClr val="tx1">
                  <a:alpha val="80000"/>
                </a:schemeClr>
              </a:solidFill>
            </a:endParaRPr>
          </a:p>
        </p:txBody>
      </p:sp>
    </p:spTree>
    <p:extLst>
      <p:ext uri="{BB962C8B-B14F-4D97-AF65-F5344CB8AC3E}">
        <p14:creationId xmlns:p14="http://schemas.microsoft.com/office/powerpoint/2010/main" val="1078042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dirty="0">
                <a:solidFill>
                  <a:schemeClr val="accent1"/>
                </a:solidFill>
              </a:rPr>
              <a:t>Introduction : le tourisme mondial est en expansion très forte </a:t>
            </a:r>
          </a:p>
        </p:txBody>
      </p:sp>
      <p:sp>
        <p:nvSpPr>
          <p:cNvPr id="3" name="Espace réservé du contenu 2"/>
          <p:cNvSpPr>
            <a:spLocks noGrp="1"/>
          </p:cNvSpPr>
          <p:nvPr>
            <p:ph idx="1"/>
          </p:nvPr>
        </p:nvSpPr>
        <p:spPr>
          <a:xfrm>
            <a:off x="4976031" y="963877"/>
            <a:ext cx="6377769" cy="4930246"/>
          </a:xfrm>
        </p:spPr>
        <p:txBody>
          <a:bodyPr anchor="ctr">
            <a:normAutofit/>
          </a:bodyPr>
          <a:lstStyle/>
          <a:p>
            <a:pPr>
              <a:buFont typeface="Wingdings" panose="05000000000000000000" pitchFamily="2" charset="2"/>
              <a:buChar char="ü"/>
            </a:pPr>
            <a:r>
              <a:rPr lang="fr-FR" sz="2400" dirty="0"/>
              <a:t>Plus d’un milliard de voyageurs internationaux chaque année </a:t>
            </a:r>
          </a:p>
          <a:p>
            <a:pPr>
              <a:buFont typeface="Wingdings" panose="05000000000000000000" pitchFamily="2" charset="2"/>
              <a:buChar char="ü"/>
            </a:pPr>
            <a:r>
              <a:rPr lang="fr-FR" sz="2400" dirty="0"/>
              <a:t>84 millions de visiteurs étrangers en France chaque année, leader mondial</a:t>
            </a:r>
          </a:p>
          <a:p>
            <a:pPr>
              <a:buFont typeface="Wingdings" panose="05000000000000000000" pitchFamily="2" charset="2"/>
              <a:buChar char="ü"/>
            </a:pPr>
            <a:r>
              <a:rPr lang="fr-FR" sz="2400" dirty="0"/>
              <a:t>En 2016 la croissance mondiale continue malgré tous les conflits et le terrorisme : + 4 à 5% </a:t>
            </a:r>
          </a:p>
          <a:p>
            <a:pPr>
              <a:buFont typeface="Wingdings" panose="05000000000000000000" pitchFamily="2" charset="2"/>
              <a:buChar char="ü"/>
            </a:pPr>
            <a:r>
              <a:rPr lang="fr-FR" sz="2400" dirty="0"/>
              <a:t>En France seule la région Ile de France semble vraiment affectée par le terrorisme avec une baisse sensible des visiteurs en 2016 : -20%</a:t>
            </a:r>
          </a:p>
          <a:p>
            <a:pPr>
              <a:buFont typeface="Wingdings" panose="05000000000000000000" pitchFamily="2" charset="2"/>
              <a:buChar char="ü"/>
            </a:pPr>
            <a:r>
              <a:rPr lang="fr-FR" sz="2400" dirty="0"/>
              <a:t>Le Genevois est inclus dans un « espace touristique international » favorable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a:t>
            </a:fld>
            <a:endParaRPr lang="en-US" sz="1050">
              <a:solidFill>
                <a:schemeClr val="tx1">
                  <a:alpha val="80000"/>
                </a:schemeClr>
              </a:solidFill>
            </a:endParaRPr>
          </a:p>
        </p:txBody>
      </p:sp>
    </p:spTree>
    <p:extLst>
      <p:ext uri="{BB962C8B-B14F-4D97-AF65-F5344CB8AC3E}">
        <p14:creationId xmlns:p14="http://schemas.microsoft.com/office/powerpoint/2010/main" val="2465067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118215" y="1269255"/>
            <a:ext cx="5956353" cy="3038947"/>
          </a:xfrm>
        </p:spPr>
        <p:txBody>
          <a:bodyPr>
            <a:normAutofit/>
          </a:bodyPr>
          <a:lstStyle/>
          <a:p>
            <a:pPr algn="r"/>
            <a:r>
              <a:rPr lang="fr-FR" sz="5000" b="1">
                <a:solidFill>
                  <a:srgbClr val="FFFFFF"/>
                </a:solidFill>
                <a:latin typeface="+mn-lt"/>
              </a:rPr>
              <a:t>E. Pour mieux faire : un projet touristique rassembleur et resserré      </a:t>
            </a:r>
          </a:p>
        </p:txBody>
      </p:sp>
      <p:sp>
        <p:nvSpPr>
          <p:cNvPr id="3" name="Sous-titre 2"/>
          <p:cNvSpPr>
            <a:spLocks noGrp="1"/>
          </p:cNvSpPr>
          <p:nvPr>
            <p:ph type="subTitle" idx="1"/>
          </p:nvPr>
        </p:nvSpPr>
        <p:spPr>
          <a:xfrm>
            <a:off x="1118215" y="4578114"/>
            <a:ext cx="5956353" cy="1247274"/>
          </a:xfrm>
        </p:spPr>
        <p:txBody>
          <a:bodyPr>
            <a:normAutofit/>
          </a:bodyPr>
          <a:lstStyle/>
          <a:p>
            <a:pPr algn="r"/>
            <a:endParaRPr lang="fr-FR">
              <a:solidFill>
                <a:srgbClr val="FFFFFF"/>
              </a:solidFill>
            </a:endParaRPr>
          </a:p>
        </p:txBody>
      </p:sp>
      <p:sp>
        <p:nvSpPr>
          <p:cNvPr id="4" name="Espace réservé du pied de page 3"/>
          <p:cNvSpPr>
            <a:spLocks noGrp="1"/>
          </p:cNvSpPr>
          <p:nvPr>
            <p:ph type="ftr" sz="quarter" idx="11"/>
          </p:nvPr>
        </p:nvSpPr>
        <p:spPr>
          <a:xfrm>
            <a:off x="478135" y="6397431"/>
            <a:ext cx="6879176" cy="365125"/>
          </a:xfrm>
        </p:spPr>
        <p:txBody>
          <a:bodyPr>
            <a:normAutofit/>
          </a:bodyPr>
          <a:lstStyle/>
          <a:p>
            <a:pPr algn="l"/>
            <a:endParaRPr lang="en-US" sz="1050"/>
          </a:p>
        </p:txBody>
      </p:sp>
      <p:sp>
        <p:nvSpPr>
          <p:cNvPr id="5" name="Espace réservé du numéro de diapositive 4"/>
          <p:cNvSpPr>
            <a:spLocks noGrp="1"/>
          </p:cNvSpPr>
          <p:nvPr>
            <p:ph type="sldNum" sz="quarter" idx="12"/>
          </p:nvPr>
        </p:nvSpPr>
        <p:spPr>
          <a:xfrm>
            <a:off x="10864515" y="6397431"/>
            <a:ext cx="729916" cy="365125"/>
          </a:xfrm>
        </p:spPr>
        <p:txBody>
          <a:bodyPr>
            <a:normAutofit/>
          </a:bodyPr>
          <a:lstStyle/>
          <a:p>
            <a:fld id="{4FAB73BC-B049-4115-A692-8D63A059BFB8}" type="slidenum">
              <a:rPr lang="en-US" sz="1050" smtClean="0"/>
              <a:pPr/>
              <a:t>20</a:t>
            </a:fld>
            <a:endParaRPr lang="en-US" sz="1050"/>
          </a:p>
        </p:txBody>
      </p:sp>
    </p:spTree>
    <p:extLst>
      <p:ext uri="{BB962C8B-B14F-4D97-AF65-F5344CB8AC3E}">
        <p14:creationId xmlns:p14="http://schemas.microsoft.com/office/powerpoint/2010/main" val="2605522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1. Définir le territoire commun par ce qui le différencie au maximum  </a:t>
            </a:r>
          </a:p>
        </p:txBody>
      </p:sp>
      <p:sp>
        <p:nvSpPr>
          <p:cNvPr id="3" name="Espace réservé du contenu 2"/>
          <p:cNvSpPr>
            <a:spLocks noGrp="1"/>
          </p:cNvSpPr>
          <p:nvPr>
            <p:ph idx="1"/>
          </p:nvPr>
        </p:nvSpPr>
        <p:spPr>
          <a:xfrm>
            <a:off x="4976031" y="963877"/>
            <a:ext cx="6377769" cy="4930246"/>
          </a:xfrm>
        </p:spPr>
        <p:txBody>
          <a:bodyPr anchor="ctr">
            <a:normAutofit/>
          </a:bodyPr>
          <a:lstStyle/>
          <a:p>
            <a:pPr>
              <a:lnSpc>
                <a:spcPct val="80000"/>
              </a:lnSpc>
            </a:pPr>
            <a:r>
              <a:rPr lang="fr-FR" sz="2400" dirty="0"/>
              <a:t>Un territoire extraordinairement (et de plus en plus !) accessible du monde entier </a:t>
            </a:r>
          </a:p>
          <a:p>
            <a:pPr>
              <a:lnSpc>
                <a:spcPct val="80000"/>
              </a:lnSpc>
              <a:buFont typeface="Wingdings" panose="05000000000000000000" pitchFamily="2" charset="2"/>
              <a:buChar char="ü"/>
            </a:pPr>
            <a:r>
              <a:rPr lang="fr-FR" sz="2400" dirty="0"/>
              <a:t>Par air, route, rail</a:t>
            </a:r>
          </a:p>
          <a:p>
            <a:pPr>
              <a:lnSpc>
                <a:spcPct val="80000"/>
              </a:lnSpc>
            </a:pPr>
            <a:r>
              <a:rPr lang="fr-FR" sz="2400" dirty="0"/>
              <a:t>Un territoire « enveloppé » d’ exceptionnelles richesses culturelles et paysagères et événementielles </a:t>
            </a:r>
          </a:p>
          <a:p>
            <a:pPr>
              <a:lnSpc>
                <a:spcPct val="80000"/>
              </a:lnSpc>
              <a:buFont typeface="Wingdings" panose="05000000000000000000" pitchFamily="2" charset="2"/>
              <a:buChar char="ü"/>
            </a:pPr>
            <a:r>
              <a:rPr lang="fr-FR" sz="2400" dirty="0"/>
              <a:t>une plateforme logistique proposant les « multi-directions »</a:t>
            </a:r>
          </a:p>
          <a:p>
            <a:pPr>
              <a:lnSpc>
                <a:spcPct val="80000"/>
              </a:lnSpc>
            </a:pPr>
            <a:r>
              <a:rPr lang="fr-FR" sz="2400" dirty="0"/>
              <a:t>Un territoire à découvrir parce qu’il a beaucoup à offrir ! </a:t>
            </a:r>
          </a:p>
          <a:p>
            <a:pPr>
              <a:lnSpc>
                <a:spcPct val="80000"/>
              </a:lnSpc>
              <a:buFont typeface="Wingdings" panose="05000000000000000000" pitchFamily="2" charset="2"/>
              <a:buChar char="ü"/>
            </a:pPr>
            <a:r>
              <a:rPr lang="fr-FR" sz="2400" dirty="0"/>
              <a:t>Capacité d’ hébergement, centre de convention, espace naturel à proximité du centre urbain</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21</a:t>
            </a:fld>
            <a:endParaRPr lang="en-US" sz="1050">
              <a:solidFill>
                <a:schemeClr val="tx1">
                  <a:alpha val="80000"/>
                </a:schemeClr>
              </a:solidFill>
            </a:endParaRPr>
          </a:p>
        </p:txBody>
      </p:sp>
    </p:spTree>
    <p:extLst>
      <p:ext uri="{BB962C8B-B14F-4D97-AF65-F5344CB8AC3E}">
        <p14:creationId xmlns:p14="http://schemas.microsoft.com/office/powerpoint/2010/main" val="243559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486697" y="963877"/>
            <a:ext cx="3845865" cy="4930246"/>
          </a:xfrm>
        </p:spPr>
        <p:txBody>
          <a:bodyPr>
            <a:normAutofit/>
          </a:bodyPr>
          <a:lstStyle/>
          <a:p>
            <a:pPr algn="r"/>
            <a:r>
              <a:rPr lang="fr-FR" dirty="0">
                <a:solidFill>
                  <a:schemeClr val="accent1"/>
                </a:solidFill>
              </a:rPr>
              <a:t>2. Adopter un texte de positionnement touristique </a:t>
            </a:r>
            <a:r>
              <a:rPr lang="fr-FR" u="sng" dirty="0">
                <a:solidFill>
                  <a:schemeClr val="accent1"/>
                </a:solidFill>
              </a:rPr>
              <a:t>à travailler et partager   </a:t>
            </a:r>
          </a:p>
        </p:txBody>
      </p:sp>
      <p:sp>
        <p:nvSpPr>
          <p:cNvPr id="3" name="Espace réservé du contenu 2"/>
          <p:cNvSpPr>
            <a:spLocks noGrp="1"/>
          </p:cNvSpPr>
          <p:nvPr>
            <p:ph idx="1"/>
          </p:nvPr>
        </p:nvSpPr>
        <p:spPr>
          <a:xfrm>
            <a:off x="4976031" y="963877"/>
            <a:ext cx="6377769" cy="4930246"/>
          </a:xfrm>
        </p:spPr>
        <p:txBody>
          <a:bodyPr anchor="ctr">
            <a:normAutofit/>
          </a:bodyPr>
          <a:lstStyle/>
          <a:p>
            <a:pPr marL="0" indent="0">
              <a:buNone/>
            </a:pPr>
            <a:endParaRPr lang="fr-FR" sz="2400" dirty="0"/>
          </a:p>
          <a:p>
            <a:pPr marL="0" indent="0">
              <a:buNone/>
            </a:pPr>
            <a:endParaRPr lang="fr-FR" sz="2400" dirty="0"/>
          </a:p>
          <a:p>
            <a:pPr marL="0" indent="0">
              <a:buNone/>
            </a:pPr>
            <a:r>
              <a:rPr lang="fr-FR" sz="2400" dirty="0"/>
              <a:t>« En Haute-Savoie, à la frontière avec la Suisse,  un territoire extraordinairement accessible du monde entier,                                                         point de départ idéal pour la découverte  de Genève, du Lac Léman et des grands stations des Alpes du Nord autour du Mont-Blanc                                               et pour  organiser des congrès et des séminaires dans une atmosphère internationale dynamique »   </a:t>
            </a:r>
          </a:p>
          <a:p>
            <a:endParaRPr lang="fr-FR" sz="2400" dirty="0"/>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22</a:t>
            </a:fld>
            <a:endParaRPr lang="en-US" sz="1050">
              <a:solidFill>
                <a:schemeClr val="tx1">
                  <a:alpha val="80000"/>
                </a:schemeClr>
              </a:solidFill>
            </a:endParaRPr>
          </a:p>
        </p:txBody>
      </p:sp>
    </p:spTree>
    <p:extLst>
      <p:ext uri="{BB962C8B-B14F-4D97-AF65-F5344CB8AC3E}">
        <p14:creationId xmlns:p14="http://schemas.microsoft.com/office/powerpoint/2010/main" val="2272638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3. « Nommer » le territoire touristique    </a:t>
            </a:r>
          </a:p>
        </p:txBody>
      </p:sp>
      <p:sp>
        <p:nvSpPr>
          <p:cNvPr id="3" name="Espace réservé du contenu 2"/>
          <p:cNvSpPr>
            <a:spLocks noGrp="1"/>
          </p:cNvSpPr>
          <p:nvPr>
            <p:ph idx="1"/>
          </p:nvPr>
        </p:nvSpPr>
        <p:spPr>
          <a:xfrm>
            <a:off x="4976031" y="963877"/>
            <a:ext cx="6377769" cy="4930246"/>
          </a:xfrm>
        </p:spPr>
        <p:txBody>
          <a:bodyPr anchor="ctr">
            <a:normAutofit/>
          </a:bodyPr>
          <a:lstStyle/>
          <a:p>
            <a:pPr marL="0" indent="0">
              <a:buNone/>
            </a:pPr>
            <a:endParaRPr lang="fr-FR" sz="2400" dirty="0"/>
          </a:p>
          <a:p>
            <a:pPr>
              <a:buFont typeface="Wingdings" panose="05000000000000000000" pitchFamily="2" charset="2"/>
              <a:buChar char="ü"/>
            </a:pPr>
            <a:r>
              <a:rPr lang="fr-FR" sz="2400" dirty="0"/>
              <a:t>Peu de pertinence touristique des mots « Genevois », « Annemasse », « Salève » dans l’esprit des professionnels et des individuels et surtout sur internet !</a:t>
            </a:r>
          </a:p>
          <a:p>
            <a:pPr>
              <a:buFont typeface="Wingdings" panose="05000000000000000000" pitchFamily="2" charset="2"/>
              <a:buChar char="ü"/>
            </a:pPr>
            <a:r>
              <a:rPr lang="fr-FR" sz="2400" dirty="0"/>
              <a:t>Inventer pour les cibles touristiques une dénomination claire autour des caractéristiques reconnues : Haute-Savoie/Savoie-Mont-Blanc, Genève, Suisse, lac Léman.</a:t>
            </a:r>
          </a:p>
          <a:p>
            <a:pPr>
              <a:buFont typeface="Wingdings" panose="05000000000000000000" pitchFamily="2" charset="2"/>
              <a:buChar char="ü"/>
            </a:pPr>
            <a:r>
              <a:rPr lang="fr-FR" sz="2400" dirty="0"/>
              <a:t>Marquer l’accessibilité internationale et la proximité </a:t>
            </a:r>
          </a:p>
          <a:p>
            <a:endParaRPr lang="fr-FR" sz="2400" dirty="0"/>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23</a:t>
            </a:fld>
            <a:endParaRPr lang="en-US" sz="1050">
              <a:solidFill>
                <a:schemeClr val="tx1">
                  <a:alpha val="80000"/>
                </a:schemeClr>
              </a:solidFill>
            </a:endParaRPr>
          </a:p>
        </p:txBody>
      </p:sp>
    </p:spTree>
    <p:extLst>
      <p:ext uri="{BB962C8B-B14F-4D97-AF65-F5344CB8AC3E}">
        <p14:creationId xmlns:p14="http://schemas.microsoft.com/office/powerpoint/2010/main" val="2437316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247103" cy="4930246"/>
          </a:xfrm>
        </p:spPr>
        <p:txBody>
          <a:bodyPr>
            <a:normAutofit/>
          </a:bodyPr>
          <a:lstStyle/>
          <a:p>
            <a:pPr algn="r"/>
            <a:r>
              <a:rPr lang="fr-FR" dirty="0">
                <a:solidFill>
                  <a:schemeClr val="accent1"/>
                </a:solidFill>
              </a:rPr>
              <a:t>4.Définir des axes de progrès clairs et réalistes </a:t>
            </a:r>
          </a:p>
        </p:txBody>
      </p:sp>
      <p:sp>
        <p:nvSpPr>
          <p:cNvPr id="3" name="Espace réservé du contenu 2"/>
          <p:cNvSpPr>
            <a:spLocks noGrp="1"/>
          </p:cNvSpPr>
          <p:nvPr>
            <p:ph idx="1"/>
          </p:nvPr>
        </p:nvSpPr>
        <p:spPr>
          <a:xfrm>
            <a:off x="4793673" y="651164"/>
            <a:ext cx="6695321" cy="5763491"/>
          </a:xfrm>
        </p:spPr>
        <p:txBody>
          <a:bodyPr anchor="ctr">
            <a:normAutofit fontScale="62500" lnSpcReduction="20000"/>
          </a:bodyPr>
          <a:lstStyle/>
          <a:p>
            <a:pPr>
              <a:lnSpc>
                <a:spcPct val="70000"/>
              </a:lnSpc>
            </a:pPr>
            <a:endParaRPr lang="fr-FR" sz="2000" dirty="0"/>
          </a:p>
          <a:p>
            <a:pPr>
              <a:lnSpc>
                <a:spcPct val="70000"/>
              </a:lnSpc>
            </a:pPr>
            <a:endParaRPr lang="fr-FR" sz="2000" dirty="0"/>
          </a:p>
          <a:p>
            <a:pPr>
              <a:lnSpc>
                <a:spcPct val="120000"/>
              </a:lnSpc>
              <a:buFont typeface="Wingdings" panose="05000000000000000000" pitchFamily="2" charset="2"/>
              <a:buChar char="ü"/>
            </a:pPr>
            <a:r>
              <a:rPr lang="fr-FR" sz="3200" dirty="0"/>
              <a:t>Un axe « plateforme » grand tourisme de découverte </a:t>
            </a:r>
            <a:r>
              <a:rPr lang="fr-FR" sz="3200" u="sng" dirty="0"/>
              <a:t>pour les groupes </a:t>
            </a:r>
            <a:r>
              <a:rPr lang="fr-FR" sz="3200" dirty="0"/>
              <a:t>: le meilleur point de départ pour découvrir Genève, la Suisse, les montagnes et les lacs de Haute-Savoie</a:t>
            </a:r>
          </a:p>
          <a:p>
            <a:pPr marL="0" indent="0">
              <a:lnSpc>
                <a:spcPct val="70000"/>
              </a:lnSpc>
              <a:buNone/>
            </a:pPr>
            <a:r>
              <a:rPr lang="fr-FR" sz="3200" dirty="0"/>
              <a:t> </a:t>
            </a:r>
          </a:p>
          <a:p>
            <a:pPr>
              <a:lnSpc>
                <a:spcPct val="120000"/>
              </a:lnSpc>
              <a:buFont typeface="Wingdings" panose="05000000000000000000" pitchFamily="2" charset="2"/>
              <a:buChar char="ü"/>
            </a:pPr>
            <a:r>
              <a:rPr lang="fr-FR" sz="3200" dirty="0"/>
              <a:t>Un axe </a:t>
            </a:r>
            <a:r>
              <a:rPr lang="fr-FR" sz="3200" u="sng" dirty="0"/>
              <a:t>« affaires » : congrès et séminaires : l</a:t>
            </a:r>
            <a:r>
              <a:rPr lang="fr-FR" sz="3200" dirty="0"/>
              <a:t>e meilleur site international de congrès et de séminaires entre la France et la Suisse : cet axe passera par la réunification du tourisme d’affaires et du tourisme de loisirs</a:t>
            </a:r>
          </a:p>
          <a:p>
            <a:pPr>
              <a:lnSpc>
                <a:spcPct val="70000"/>
              </a:lnSpc>
              <a:buFont typeface="Wingdings" panose="05000000000000000000" pitchFamily="2" charset="2"/>
              <a:buChar char="ü"/>
            </a:pPr>
            <a:endParaRPr lang="fr-FR" sz="3200" dirty="0"/>
          </a:p>
          <a:p>
            <a:pPr>
              <a:lnSpc>
                <a:spcPct val="120000"/>
              </a:lnSpc>
              <a:buFont typeface="Wingdings" panose="05000000000000000000" pitchFamily="2" charset="2"/>
              <a:buChar char="ü"/>
            </a:pPr>
            <a:r>
              <a:rPr lang="fr-FR" sz="3200" dirty="0"/>
              <a:t>Un </a:t>
            </a:r>
            <a:r>
              <a:rPr lang="fr-FR" sz="3200" u="sng" dirty="0"/>
              <a:t>axe en direction des individuels et des médias  </a:t>
            </a:r>
            <a:r>
              <a:rPr lang="fr-FR" sz="3200" dirty="0"/>
              <a:t>: à la découverte d’un espace encore méconnu : montagne et sports de nature, bien-être, gastronomie, shopping et casinos   </a:t>
            </a:r>
          </a:p>
          <a:p>
            <a:pPr marL="0" indent="0">
              <a:lnSpc>
                <a:spcPct val="120000"/>
              </a:lnSpc>
              <a:buNone/>
            </a:pPr>
            <a:r>
              <a:rPr lang="fr-FR" sz="2500" b="1" dirty="0"/>
              <a:t> </a:t>
            </a:r>
          </a:p>
          <a:p>
            <a:pPr marL="0" indent="0">
              <a:lnSpc>
                <a:spcPct val="70000"/>
              </a:lnSpc>
              <a:buNone/>
            </a:pPr>
            <a:r>
              <a:rPr lang="fr-FR" sz="1700" dirty="0"/>
              <a:t>  </a:t>
            </a:r>
          </a:p>
          <a:p>
            <a:pPr marL="0" indent="0">
              <a:lnSpc>
                <a:spcPct val="70000"/>
              </a:lnSpc>
              <a:buNone/>
            </a:pPr>
            <a:endParaRPr lang="fr-FR" sz="1700" dirty="0"/>
          </a:p>
          <a:p>
            <a:pPr marL="0" indent="0">
              <a:lnSpc>
                <a:spcPct val="70000"/>
              </a:lnSpc>
              <a:buNone/>
            </a:pPr>
            <a:r>
              <a:rPr lang="fr-FR" sz="1700" dirty="0"/>
              <a:t>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24</a:t>
            </a:fld>
            <a:endParaRPr lang="en-US" sz="1050">
              <a:solidFill>
                <a:schemeClr val="tx1">
                  <a:alpha val="80000"/>
                </a:schemeClr>
              </a:solidFill>
            </a:endParaRPr>
          </a:p>
        </p:txBody>
      </p:sp>
    </p:spTree>
    <p:extLst>
      <p:ext uri="{BB962C8B-B14F-4D97-AF65-F5344CB8AC3E}">
        <p14:creationId xmlns:p14="http://schemas.microsoft.com/office/powerpoint/2010/main" val="190723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dirty="0">
                <a:solidFill>
                  <a:schemeClr val="accent1"/>
                </a:solidFill>
              </a:rPr>
              <a:t>Pourquoi ces axes ? une diversification ciblée pour une économie touristique en hausse  </a:t>
            </a:r>
          </a:p>
        </p:txBody>
      </p:sp>
      <p:sp>
        <p:nvSpPr>
          <p:cNvPr id="3" name="Espace réservé du contenu 2"/>
          <p:cNvSpPr>
            <a:spLocks noGrp="1"/>
          </p:cNvSpPr>
          <p:nvPr>
            <p:ph idx="1"/>
          </p:nvPr>
        </p:nvSpPr>
        <p:spPr>
          <a:xfrm>
            <a:off x="4976031" y="963877"/>
            <a:ext cx="6377769" cy="4930246"/>
          </a:xfrm>
        </p:spPr>
        <p:txBody>
          <a:bodyPr anchor="ctr">
            <a:normAutofit/>
          </a:bodyPr>
          <a:lstStyle/>
          <a:p>
            <a:pPr marL="0" indent="0">
              <a:buNone/>
            </a:pPr>
            <a:r>
              <a:rPr lang="fr-FR" sz="2400" b="1" dirty="0"/>
              <a:t>Diversifier les clientèles </a:t>
            </a:r>
            <a:r>
              <a:rPr lang="fr-FR" sz="2400" dirty="0"/>
              <a:t>( à côté de la clientèle ultra-majoritaire existante qui occupe les hôtels en semaine) pour : </a:t>
            </a:r>
          </a:p>
          <a:p>
            <a:pPr>
              <a:buFont typeface="Wingdings" panose="05000000000000000000" pitchFamily="2" charset="2"/>
              <a:buChar char="§"/>
            </a:pPr>
            <a:r>
              <a:rPr lang="fr-FR" sz="2400" dirty="0"/>
              <a:t>Améliorer les recettes globales du tourisme sur le territoire, notamment </a:t>
            </a:r>
            <a:r>
              <a:rPr lang="fr-FR" sz="2400" u="sng" dirty="0"/>
              <a:t>en fin de semaine </a:t>
            </a:r>
          </a:p>
          <a:p>
            <a:pPr>
              <a:buFont typeface="Wingdings" panose="05000000000000000000" pitchFamily="2" charset="2"/>
              <a:buChar char="§"/>
            </a:pPr>
            <a:r>
              <a:rPr lang="fr-FR" sz="2400" dirty="0"/>
              <a:t>Diversifier les prestataires locaux profitant de retombées économiques en hausse </a:t>
            </a:r>
          </a:p>
          <a:p>
            <a:pPr>
              <a:buFont typeface="Wingdings" panose="05000000000000000000" pitchFamily="2" charset="2"/>
              <a:buChar char="§"/>
            </a:pPr>
            <a:r>
              <a:rPr lang="fr-FR" sz="2400" dirty="0"/>
              <a:t>Garantir les retombées économiques du tourisme à long terme : prévenir les risques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25</a:t>
            </a:fld>
            <a:endParaRPr lang="en-US" sz="1050">
              <a:solidFill>
                <a:schemeClr val="tx1">
                  <a:alpha val="80000"/>
                </a:schemeClr>
              </a:solidFill>
            </a:endParaRPr>
          </a:p>
        </p:txBody>
      </p:sp>
    </p:spTree>
    <p:extLst>
      <p:ext uri="{BB962C8B-B14F-4D97-AF65-F5344CB8AC3E}">
        <p14:creationId xmlns:p14="http://schemas.microsoft.com/office/powerpoint/2010/main" val="1224690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29781" y="2745736"/>
            <a:ext cx="3698803" cy="1664032"/>
          </a:xfrm>
          <a:solidFill>
            <a:schemeClr val="bg1">
              <a:alpha val="50000"/>
            </a:schemeClr>
          </a:solidFill>
          <a:ln w="25400" cap="sq">
            <a:solidFill>
              <a:schemeClr val="tx1"/>
            </a:solidFill>
            <a:miter lim="800000"/>
          </a:ln>
        </p:spPr>
        <p:txBody>
          <a:bodyPr>
            <a:normAutofit fontScale="90000"/>
          </a:bodyPr>
          <a:lstStyle/>
          <a:p>
            <a:pPr algn="ctr"/>
            <a:r>
              <a:rPr lang="fr-FR" sz="3200" b="1" dirty="0">
                <a:solidFill>
                  <a:schemeClr val="accent1">
                    <a:lumMod val="50000"/>
                  </a:schemeClr>
                </a:solidFill>
              </a:rPr>
              <a:t>Axe 1 : le voyage en groupe : une clientèle bien repérée sur le plan commercial </a:t>
            </a:r>
          </a:p>
        </p:txBody>
      </p:sp>
      <p:sp>
        <p:nvSpPr>
          <p:cNvPr id="3" name="Espace réservé du contenu 2"/>
          <p:cNvSpPr>
            <a:spLocks noGrp="1"/>
          </p:cNvSpPr>
          <p:nvPr>
            <p:ph idx="1"/>
          </p:nvPr>
        </p:nvSpPr>
        <p:spPr>
          <a:xfrm>
            <a:off x="5663381" y="309717"/>
            <a:ext cx="6282813" cy="6150078"/>
          </a:xfrm>
          <a:solidFill>
            <a:schemeClr val="accent1">
              <a:lumMod val="50000"/>
            </a:schemeClr>
          </a:solidFill>
        </p:spPr>
        <p:txBody>
          <a:bodyPr anchor="ctr">
            <a:normAutofit/>
          </a:bodyPr>
          <a:lstStyle/>
          <a:p>
            <a:pPr marL="0" indent="0">
              <a:buNone/>
            </a:pPr>
            <a:endParaRPr lang="fr-FR" sz="2200" b="1" dirty="0">
              <a:solidFill>
                <a:schemeClr val="bg1"/>
              </a:solidFill>
            </a:endParaRPr>
          </a:p>
          <a:p>
            <a:pPr marL="0" indent="0">
              <a:buNone/>
            </a:pPr>
            <a:endParaRPr lang="fr-FR" sz="2200" b="1" dirty="0">
              <a:solidFill>
                <a:schemeClr val="bg1"/>
              </a:solidFill>
            </a:endParaRPr>
          </a:p>
          <a:p>
            <a:pPr marL="0" indent="0">
              <a:buNone/>
            </a:pPr>
            <a:r>
              <a:rPr lang="fr-FR" sz="2200" b="1" dirty="0">
                <a:solidFill>
                  <a:schemeClr val="bg1"/>
                </a:solidFill>
              </a:rPr>
              <a:t>A. Groupes tourisme et découverte</a:t>
            </a:r>
          </a:p>
          <a:p>
            <a:pPr>
              <a:buFont typeface="Wingdings" panose="05000000000000000000" pitchFamily="2" charset="2"/>
              <a:buChar char="ü"/>
            </a:pPr>
            <a:r>
              <a:rPr lang="fr-FR" sz="2200" dirty="0">
                <a:solidFill>
                  <a:schemeClr val="bg1"/>
                </a:solidFill>
              </a:rPr>
              <a:t>Une clientèle essentiellement française en « découverte » à multiples entrées pour le territoire : Genève, le Léman,  les Alpes, les sports nature… </a:t>
            </a:r>
          </a:p>
          <a:p>
            <a:pPr>
              <a:buFont typeface="Wingdings" panose="05000000000000000000" pitchFamily="2" charset="2"/>
              <a:buChar char="ü"/>
            </a:pPr>
            <a:r>
              <a:rPr lang="fr-FR" sz="2200" dirty="0">
                <a:solidFill>
                  <a:schemeClr val="bg1"/>
                </a:solidFill>
              </a:rPr>
              <a:t>Un segment intéressant pour la fin de semaine</a:t>
            </a:r>
          </a:p>
          <a:p>
            <a:pPr>
              <a:buFont typeface="Wingdings" panose="05000000000000000000" pitchFamily="2" charset="2"/>
              <a:buChar char="ü"/>
            </a:pPr>
            <a:r>
              <a:rPr lang="fr-FR" sz="2200" dirty="0">
                <a:solidFill>
                  <a:schemeClr val="bg1"/>
                </a:solidFill>
              </a:rPr>
              <a:t>Une contribution financière non négligeable pour des prestataires diversifiés : hôtels, restaurants, sites culturels, achats…</a:t>
            </a:r>
          </a:p>
          <a:p>
            <a:pPr marL="0" indent="0">
              <a:buNone/>
            </a:pPr>
            <a:endParaRPr lang="fr-FR" sz="2200" dirty="0">
              <a:solidFill>
                <a:schemeClr val="bg1"/>
              </a:solidFill>
            </a:endParaRPr>
          </a:p>
          <a:p>
            <a:pPr marL="0" indent="0">
              <a:buNone/>
            </a:pPr>
            <a:r>
              <a:rPr lang="fr-FR" sz="2400" b="1" dirty="0">
                <a:solidFill>
                  <a:schemeClr val="bg1"/>
                </a:solidFill>
              </a:rPr>
              <a:t>B. Groupes « stop-over » en liaison avec l’AIG et l’axe européen nord-sud</a:t>
            </a:r>
          </a:p>
          <a:p>
            <a:pPr>
              <a:buFont typeface="Wingdings" panose="05000000000000000000" pitchFamily="2" charset="2"/>
              <a:buChar char="ü"/>
            </a:pPr>
            <a:r>
              <a:rPr lang="fr-FR" sz="2200" dirty="0">
                <a:solidFill>
                  <a:schemeClr val="bg1"/>
                </a:solidFill>
              </a:rPr>
              <a:t>Une clientèle internationale nombreuse à acquérir avec les grands opérateurs de voyages</a:t>
            </a:r>
            <a:r>
              <a:rPr lang="fr-FR" sz="2400" dirty="0">
                <a:solidFill>
                  <a:schemeClr val="bg1"/>
                </a:solidFill>
              </a:rPr>
              <a:t>   </a:t>
            </a:r>
          </a:p>
          <a:p>
            <a:endParaRPr lang="fr-FR" sz="2400" dirty="0">
              <a:solidFill>
                <a:schemeClr val="bg1"/>
              </a:solidFill>
            </a:endParaRPr>
          </a:p>
          <a:p>
            <a:endParaRPr lang="fr-FR" sz="2400" dirty="0">
              <a:solidFill>
                <a:schemeClr val="bg1"/>
              </a:solidFill>
            </a:endParaRPr>
          </a:p>
        </p:txBody>
      </p:sp>
      <p:sp>
        <p:nvSpPr>
          <p:cNvPr id="4" name="Espace réservé du pied de page 3"/>
          <p:cNvSpPr>
            <a:spLocks noGrp="1"/>
          </p:cNvSpPr>
          <p:nvPr>
            <p:ph type="ftr" sz="quarter" idx="11"/>
          </p:nvPr>
        </p:nvSpPr>
        <p:spPr>
          <a:xfrm>
            <a:off x="6049182" y="6296683"/>
            <a:ext cx="4436815" cy="313300"/>
          </a:xfrm>
        </p:spPr>
        <p:txBody>
          <a:bodyPr>
            <a:normAutofit/>
          </a:bodyPr>
          <a:lstStyle/>
          <a:p>
            <a:pPr algn="l"/>
            <a:endParaRPr lang="en-US" sz="1050">
              <a:solidFill>
                <a:schemeClr val="bg1">
                  <a:alpha val="70000"/>
                </a:schemeClr>
              </a:solidFill>
            </a:endParaRPr>
          </a:p>
        </p:txBody>
      </p:sp>
      <p:sp>
        <p:nvSpPr>
          <p:cNvPr id="5" name="Espace réservé du numéro de diapositive 4"/>
          <p:cNvSpPr>
            <a:spLocks noGrp="1"/>
          </p:cNvSpPr>
          <p:nvPr>
            <p:ph type="sldNum" sz="quarter" idx="12"/>
          </p:nvPr>
        </p:nvSpPr>
        <p:spPr>
          <a:xfrm>
            <a:off x="10575174" y="6270771"/>
            <a:ext cx="778625" cy="365125"/>
          </a:xfrm>
        </p:spPr>
        <p:txBody>
          <a:bodyPr>
            <a:normAutofit/>
          </a:bodyPr>
          <a:lstStyle/>
          <a:p>
            <a:fld id="{4FAB73BC-B049-4115-A692-8D63A059BFB8}" type="slidenum">
              <a:rPr lang="en-US" sz="1050" smtClean="0"/>
              <a:pPr/>
              <a:t>26</a:t>
            </a:fld>
            <a:endParaRPr lang="en-US" sz="1050"/>
          </a:p>
        </p:txBody>
      </p:sp>
    </p:spTree>
    <p:extLst>
      <p:ext uri="{BB962C8B-B14F-4D97-AF65-F5344CB8AC3E}">
        <p14:creationId xmlns:p14="http://schemas.microsoft.com/office/powerpoint/2010/main" val="3514029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fontScale="90000"/>
          </a:bodyPr>
          <a:lstStyle/>
          <a:p>
            <a:pPr algn="ctr"/>
            <a:r>
              <a:rPr lang="fr-FR" sz="3200" b="1" dirty="0">
                <a:solidFill>
                  <a:schemeClr val="accent4">
                    <a:lumMod val="75000"/>
                  </a:schemeClr>
                </a:solidFill>
              </a:rPr>
              <a:t>Axe 2 : le tourisme d’affaires : congrès et séminaires</a:t>
            </a:r>
          </a:p>
        </p:txBody>
      </p:sp>
      <p:sp>
        <p:nvSpPr>
          <p:cNvPr id="3" name="Espace réservé du contenu 2"/>
          <p:cNvSpPr>
            <a:spLocks noGrp="1"/>
          </p:cNvSpPr>
          <p:nvPr>
            <p:ph idx="1"/>
          </p:nvPr>
        </p:nvSpPr>
        <p:spPr>
          <a:xfrm>
            <a:off x="5692877" y="398207"/>
            <a:ext cx="6061588" cy="6076336"/>
          </a:xfrm>
          <a:solidFill>
            <a:schemeClr val="accent4">
              <a:lumMod val="60000"/>
              <a:lumOff val="40000"/>
            </a:schemeClr>
          </a:solidFill>
        </p:spPr>
        <p:txBody>
          <a:bodyPr anchor="ctr">
            <a:normAutofit lnSpcReduction="10000"/>
          </a:bodyPr>
          <a:lstStyle/>
          <a:p>
            <a:endParaRPr lang="fr-FR" sz="2400" dirty="0">
              <a:solidFill>
                <a:srgbClr val="002060"/>
              </a:solidFill>
            </a:endParaRPr>
          </a:p>
          <a:p>
            <a:r>
              <a:rPr lang="fr-FR" sz="2400" dirty="0">
                <a:solidFill>
                  <a:srgbClr val="14314C"/>
                </a:solidFill>
              </a:rPr>
              <a:t>Un segment possiblement « porteur » pour le territoire : atmosphère internationale, grandes entreprises, situation géographique et économique favorables </a:t>
            </a:r>
          </a:p>
          <a:p>
            <a:r>
              <a:rPr lang="fr-FR" sz="2400" dirty="0">
                <a:solidFill>
                  <a:srgbClr val="14314C"/>
                </a:solidFill>
              </a:rPr>
              <a:t>Un équipement « congrès » existant, même s’il faut le repositionner et le « </a:t>
            </a:r>
            <a:r>
              <a:rPr lang="fr-FR" sz="2400" dirty="0" err="1">
                <a:solidFill>
                  <a:srgbClr val="14314C"/>
                </a:solidFill>
              </a:rPr>
              <a:t>reprofiler</a:t>
            </a:r>
            <a:r>
              <a:rPr lang="fr-FR" sz="2400" dirty="0">
                <a:solidFill>
                  <a:srgbClr val="14314C"/>
                </a:solidFill>
              </a:rPr>
              <a:t> »</a:t>
            </a:r>
          </a:p>
          <a:p>
            <a:r>
              <a:rPr lang="fr-FR" sz="2400" dirty="0">
                <a:solidFill>
                  <a:srgbClr val="14314C"/>
                </a:solidFill>
              </a:rPr>
              <a:t>Des offres de séminaires de qualité existantes et en augmentation</a:t>
            </a:r>
          </a:p>
          <a:p>
            <a:r>
              <a:rPr lang="fr-FR" sz="2400" dirty="0">
                <a:solidFill>
                  <a:srgbClr val="14314C"/>
                </a:solidFill>
              </a:rPr>
              <a:t>Des actions rapidement bénéfiques à entreprendre vis-à-vis des grands organisateurs : Genève Tourisme, </a:t>
            </a:r>
            <a:r>
              <a:rPr lang="fr-FR" sz="2400" dirty="0" err="1">
                <a:solidFill>
                  <a:srgbClr val="14314C"/>
                </a:solidFill>
              </a:rPr>
              <a:t>Palexpo</a:t>
            </a:r>
            <a:r>
              <a:rPr lang="fr-FR" sz="2400" dirty="0">
                <a:solidFill>
                  <a:srgbClr val="14314C"/>
                </a:solidFill>
              </a:rPr>
              <a:t> et les agences en contrat, AIG, ONU, BIT, Croix-Rouge…  </a:t>
            </a:r>
          </a:p>
          <a:p>
            <a:endParaRPr lang="fr-FR" sz="2400" dirty="0">
              <a:solidFill>
                <a:schemeClr val="bg1"/>
              </a:solidFill>
            </a:endParaRPr>
          </a:p>
          <a:p>
            <a:r>
              <a:rPr lang="fr-FR" sz="2400" dirty="0">
                <a:solidFill>
                  <a:schemeClr val="bg1"/>
                </a:solidFill>
              </a:rPr>
              <a:t> </a:t>
            </a:r>
          </a:p>
        </p:txBody>
      </p:sp>
      <p:sp>
        <p:nvSpPr>
          <p:cNvPr id="4" name="Espace réservé du pied de page 3"/>
          <p:cNvSpPr>
            <a:spLocks noGrp="1"/>
          </p:cNvSpPr>
          <p:nvPr>
            <p:ph type="ftr" sz="quarter" idx="11"/>
          </p:nvPr>
        </p:nvSpPr>
        <p:spPr>
          <a:xfrm>
            <a:off x="6049182" y="6296683"/>
            <a:ext cx="4436815" cy="313300"/>
          </a:xfrm>
        </p:spPr>
        <p:txBody>
          <a:bodyPr>
            <a:normAutofit/>
          </a:bodyPr>
          <a:lstStyle/>
          <a:p>
            <a:pPr algn="l"/>
            <a:endParaRPr lang="en-US" sz="1050">
              <a:solidFill>
                <a:schemeClr val="bg1">
                  <a:alpha val="70000"/>
                </a:schemeClr>
              </a:solidFill>
            </a:endParaRPr>
          </a:p>
        </p:txBody>
      </p:sp>
      <p:sp>
        <p:nvSpPr>
          <p:cNvPr id="5" name="Espace réservé du numéro de diapositive 4"/>
          <p:cNvSpPr>
            <a:spLocks noGrp="1"/>
          </p:cNvSpPr>
          <p:nvPr>
            <p:ph type="sldNum" sz="quarter" idx="12"/>
          </p:nvPr>
        </p:nvSpPr>
        <p:spPr>
          <a:xfrm>
            <a:off x="10575174" y="6270771"/>
            <a:ext cx="778625" cy="365125"/>
          </a:xfrm>
        </p:spPr>
        <p:txBody>
          <a:bodyPr>
            <a:normAutofit/>
          </a:bodyPr>
          <a:lstStyle/>
          <a:p>
            <a:fld id="{4FAB73BC-B049-4115-A692-8D63A059BFB8}" type="slidenum">
              <a:rPr lang="en-US" sz="1050" smtClean="0"/>
              <a:pPr/>
              <a:t>27</a:t>
            </a:fld>
            <a:endParaRPr lang="en-US" sz="1050"/>
          </a:p>
        </p:txBody>
      </p:sp>
    </p:spTree>
    <p:extLst>
      <p:ext uri="{BB962C8B-B14F-4D97-AF65-F5344CB8AC3E}">
        <p14:creationId xmlns:p14="http://schemas.microsoft.com/office/powerpoint/2010/main" val="661954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29781" y="2745736"/>
            <a:ext cx="3698803" cy="1366528"/>
          </a:xfrm>
          <a:solidFill>
            <a:schemeClr val="bg1">
              <a:alpha val="50000"/>
            </a:schemeClr>
          </a:solidFill>
          <a:ln w="25400" cap="sq">
            <a:solidFill>
              <a:schemeClr val="tx1"/>
            </a:solidFill>
            <a:miter lim="800000"/>
          </a:ln>
        </p:spPr>
        <p:txBody>
          <a:bodyPr>
            <a:normAutofit fontScale="90000"/>
          </a:bodyPr>
          <a:lstStyle/>
          <a:p>
            <a:pPr algn="ctr"/>
            <a:r>
              <a:rPr lang="fr-FR" sz="3200" b="1" dirty="0">
                <a:solidFill>
                  <a:schemeClr val="accent6">
                    <a:lumMod val="75000"/>
                  </a:schemeClr>
                </a:solidFill>
              </a:rPr>
              <a:t>Axe 3 : les individuels en découverte et les médias</a:t>
            </a:r>
          </a:p>
        </p:txBody>
      </p:sp>
      <p:sp>
        <p:nvSpPr>
          <p:cNvPr id="3" name="Espace réservé du contenu 2"/>
          <p:cNvSpPr>
            <a:spLocks noGrp="1"/>
          </p:cNvSpPr>
          <p:nvPr>
            <p:ph idx="1"/>
          </p:nvPr>
        </p:nvSpPr>
        <p:spPr>
          <a:xfrm>
            <a:off x="5604388" y="250723"/>
            <a:ext cx="6238568" cy="6400799"/>
          </a:xfrm>
          <a:solidFill>
            <a:schemeClr val="accent6">
              <a:lumMod val="75000"/>
            </a:schemeClr>
          </a:solidFill>
        </p:spPr>
        <p:txBody>
          <a:bodyPr anchor="ctr">
            <a:normAutofit fontScale="92500" lnSpcReduction="10000"/>
          </a:bodyPr>
          <a:lstStyle/>
          <a:p>
            <a:pPr>
              <a:buFont typeface="Wingdings" panose="05000000000000000000" pitchFamily="2" charset="2"/>
              <a:buChar char="ü"/>
            </a:pPr>
            <a:endParaRPr lang="fr-FR" sz="2000" dirty="0">
              <a:solidFill>
                <a:schemeClr val="bg1"/>
              </a:solidFill>
            </a:endParaRPr>
          </a:p>
          <a:p>
            <a:pPr>
              <a:buFont typeface="Wingdings" panose="05000000000000000000" pitchFamily="2" charset="2"/>
              <a:buChar char="ü"/>
            </a:pPr>
            <a:r>
              <a:rPr lang="fr-FR" sz="2000" dirty="0">
                <a:solidFill>
                  <a:schemeClr val="bg1"/>
                </a:solidFill>
              </a:rPr>
              <a:t>Une clientèle d’individuels intéressante sur le </a:t>
            </a:r>
            <a:r>
              <a:rPr lang="fr-FR" sz="2000" dirty="0" err="1">
                <a:solidFill>
                  <a:schemeClr val="bg1"/>
                </a:solidFill>
              </a:rPr>
              <a:t>we</a:t>
            </a:r>
            <a:r>
              <a:rPr lang="fr-FR" sz="2000" dirty="0">
                <a:solidFill>
                  <a:schemeClr val="bg1"/>
                </a:solidFill>
              </a:rPr>
              <a:t> pour des prestataires diversifiés </a:t>
            </a:r>
          </a:p>
          <a:p>
            <a:pPr>
              <a:buFont typeface="Wingdings" panose="05000000000000000000" pitchFamily="2" charset="2"/>
              <a:buChar char="ü"/>
            </a:pPr>
            <a:r>
              <a:rPr lang="fr-FR" sz="2000" dirty="0">
                <a:solidFill>
                  <a:schemeClr val="bg1"/>
                </a:solidFill>
              </a:rPr>
              <a:t>Un segment de « conquête » qui ne connait pas le territoire</a:t>
            </a:r>
          </a:p>
          <a:p>
            <a:pPr>
              <a:buFont typeface="Wingdings" panose="05000000000000000000" pitchFamily="2" charset="2"/>
              <a:buChar char="ü"/>
            </a:pPr>
            <a:r>
              <a:rPr lang="fr-FR" sz="2000" dirty="0">
                <a:solidFill>
                  <a:schemeClr val="bg1"/>
                </a:solidFill>
              </a:rPr>
              <a:t>Les thèmes de l’offre :</a:t>
            </a:r>
          </a:p>
          <a:p>
            <a:r>
              <a:rPr lang="fr-FR" sz="2000" dirty="0">
                <a:solidFill>
                  <a:schemeClr val="bg1"/>
                </a:solidFill>
              </a:rPr>
              <a:t>1 : le territoire en tant que tel : sports nature, détente, gastronomie, casinos</a:t>
            </a:r>
          </a:p>
          <a:p>
            <a:r>
              <a:rPr lang="fr-FR" sz="2000" dirty="0">
                <a:solidFill>
                  <a:schemeClr val="bg1"/>
                </a:solidFill>
              </a:rPr>
              <a:t>2 : le mix : territoire et la proximité : le Léman, Chamonix, Annecy</a:t>
            </a:r>
          </a:p>
          <a:p>
            <a:r>
              <a:rPr lang="fr-FR" sz="2000" dirty="0">
                <a:solidFill>
                  <a:schemeClr val="bg1"/>
                </a:solidFill>
              </a:rPr>
              <a:t> 3 : le territoire comme porte d’entrée vers la Suisse et Genève</a:t>
            </a:r>
          </a:p>
          <a:p>
            <a:pPr>
              <a:buFont typeface="Wingdings" panose="05000000000000000000" pitchFamily="2" charset="2"/>
              <a:buChar char="ü"/>
            </a:pPr>
            <a:r>
              <a:rPr lang="fr-FR" sz="2000" dirty="0">
                <a:solidFill>
                  <a:schemeClr val="bg1"/>
                </a:solidFill>
              </a:rPr>
              <a:t>Les outils de la conquête :</a:t>
            </a:r>
          </a:p>
          <a:p>
            <a:r>
              <a:rPr lang="fr-FR" sz="2000" dirty="0">
                <a:solidFill>
                  <a:schemeClr val="bg1"/>
                </a:solidFill>
              </a:rPr>
              <a:t>L’OT comme « l’interlocuteur valable » pour les grands institutionnels (SMBT, CRT, Atout France) avec une offre forte    </a:t>
            </a:r>
          </a:p>
          <a:p>
            <a:r>
              <a:rPr lang="fr-FR" sz="2000" dirty="0">
                <a:solidFill>
                  <a:schemeClr val="bg1"/>
                </a:solidFill>
              </a:rPr>
              <a:t>Faire émerger la destination touristique par des opérations « médias » ciblées en France  </a:t>
            </a:r>
          </a:p>
          <a:p>
            <a:r>
              <a:rPr lang="fr-FR" sz="2000" dirty="0">
                <a:solidFill>
                  <a:schemeClr val="bg1"/>
                </a:solidFill>
              </a:rPr>
              <a:t>S’insérer dans une révolution du numérique notamment pour favoriser la réservation en ligne </a:t>
            </a:r>
          </a:p>
          <a:p>
            <a:endParaRPr lang="fr-FR" sz="2400" dirty="0">
              <a:solidFill>
                <a:schemeClr val="bg1"/>
              </a:solidFill>
            </a:endParaRPr>
          </a:p>
        </p:txBody>
      </p:sp>
      <p:sp>
        <p:nvSpPr>
          <p:cNvPr id="4" name="Espace réservé du pied de page 3"/>
          <p:cNvSpPr>
            <a:spLocks noGrp="1"/>
          </p:cNvSpPr>
          <p:nvPr>
            <p:ph type="ftr" sz="quarter" idx="11"/>
          </p:nvPr>
        </p:nvSpPr>
        <p:spPr>
          <a:xfrm>
            <a:off x="6049182" y="6296683"/>
            <a:ext cx="4436815" cy="313300"/>
          </a:xfrm>
        </p:spPr>
        <p:txBody>
          <a:bodyPr>
            <a:normAutofit/>
          </a:bodyPr>
          <a:lstStyle/>
          <a:p>
            <a:pPr algn="l"/>
            <a:endParaRPr lang="en-US" sz="1050">
              <a:solidFill>
                <a:schemeClr val="bg1">
                  <a:alpha val="70000"/>
                </a:schemeClr>
              </a:solidFill>
            </a:endParaRPr>
          </a:p>
        </p:txBody>
      </p:sp>
      <p:sp>
        <p:nvSpPr>
          <p:cNvPr id="5" name="Espace réservé du numéro de diapositive 4"/>
          <p:cNvSpPr>
            <a:spLocks noGrp="1"/>
          </p:cNvSpPr>
          <p:nvPr>
            <p:ph type="sldNum" sz="quarter" idx="12"/>
          </p:nvPr>
        </p:nvSpPr>
        <p:spPr>
          <a:xfrm>
            <a:off x="10575174" y="6270771"/>
            <a:ext cx="778625" cy="365125"/>
          </a:xfrm>
        </p:spPr>
        <p:txBody>
          <a:bodyPr>
            <a:normAutofit/>
          </a:bodyPr>
          <a:lstStyle/>
          <a:p>
            <a:fld id="{4FAB73BC-B049-4115-A692-8D63A059BFB8}" type="slidenum">
              <a:rPr lang="en-US" sz="1050" smtClean="0"/>
              <a:pPr/>
              <a:t>28</a:t>
            </a:fld>
            <a:endParaRPr lang="en-US" sz="1050"/>
          </a:p>
        </p:txBody>
      </p:sp>
    </p:spTree>
    <p:extLst>
      <p:ext uri="{BB962C8B-B14F-4D97-AF65-F5344CB8AC3E}">
        <p14:creationId xmlns:p14="http://schemas.microsoft.com/office/powerpoint/2010/main" val="81998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5. L’outil de ce projet : un Office de Tourisme unique pour le territoire    </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671574835"/>
              </p:ext>
            </p:extLst>
          </p:nvPr>
        </p:nvGraphicFramePr>
        <p:xfrm>
          <a:off x="4976031" y="678426"/>
          <a:ext cx="6630950" cy="5530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29</a:t>
            </a:fld>
            <a:endParaRPr lang="en-US" sz="1050">
              <a:solidFill>
                <a:schemeClr val="tx1">
                  <a:alpha val="80000"/>
                </a:schemeClr>
              </a:solidFill>
            </a:endParaRPr>
          </a:p>
        </p:txBody>
      </p:sp>
    </p:spTree>
    <p:extLst>
      <p:ext uri="{BB962C8B-B14F-4D97-AF65-F5344CB8AC3E}">
        <p14:creationId xmlns:p14="http://schemas.microsoft.com/office/powerpoint/2010/main" val="97015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dirty="0">
                <a:solidFill>
                  <a:schemeClr val="accent1"/>
                </a:solidFill>
              </a:rPr>
              <a:t>Un contexte de regroupement des territoires touristiques</a:t>
            </a:r>
          </a:p>
        </p:txBody>
      </p:sp>
      <p:sp>
        <p:nvSpPr>
          <p:cNvPr id="3" name="Espace réservé du contenu 2"/>
          <p:cNvSpPr>
            <a:spLocks noGrp="1"/>
          </p:cNvSpPr>
          <p:nvPr>
            <p:ph idx="1"/>
          </p:nvPr>
        </p:nvSpPr>
        <p:spPr>
          <a:xfrm>
            <a:off x="4976031" y="963877"/>
            <a:ext cx="6377769" cy="4930246"/>
          </a:xfrm>
        </p:spPr>
        <p:txBody>
          <a:bodyPr anchor="ctr">
            <a:normAutofit/>
          </a:bodyPr>
          <a:lstStyle/>
          <a:p>
            <a:pPr>
              <a:lnSpc>
                <a:spcPct val="80000"/>
              </a:lnSpc>
            </a:pPr>
            <a:r>
              <a:rPr lang="fr-FR" sz="2400" dirty="0"/>
              <a:t>62% des EPCI ont déjà la compétence touristique, comme l’Agglo d’Annemasse et la CC de Saint-Julien et du Genevois  </a:t>
            </a:r>
          </a:p>
          <a:p>
            <a:pPr>
              <a:lnSpc>
                <a:spcPct val="80000"/>
              </a:lnSpc>
              <a:buFont typeface="Wingdings" panose="05000000000000000000" pitchFamily="2" charset="2"/>
              <a:buChar char="ü"/>
            </a:pPr>
            <a:r>
              <a:rPr lang="fr-FR" sz="2400" dirty="0"/>
              <a:t>Le sentiment de territoire proche et le contexte économique des collectivités publiques locales étaient jusque là les premières motivations pour « travailler ensemble » </a:t>
            </a:r>
          </a:p>
          <a:p>
            <a:pPr>
              <a:lnSpc>
                <a:spcPct val="80000"/>
              </a:lnSpc>
              <a:buFont typeface="Wingdings" panose="05000000000000000000" pitchFamily="2" charset="2"/>
              <a:buChar char="ü"/>
            </a:pPr>
            <a:r>
              <a:rPr lang="fr-FR" sz="2400" dirty="0"/>
              <a:t>A présent, les destinations touristiques doivent « exister » dans des régions plus grandes, plus « lointaines », mais au leadership économique affirmé</a:t>
            </a:r>
          </a:p>
          <a:p>
            <a:pPr>
              <a:lnSpc>
                <a:spcPct val="80000"/>
              </a:lnSpc>
              <a:buFont typeface="Wingdings" panose="05000000000000000000" pitchFamily="2" charset="2"/>
              <a:buChar char="ü"/>
            </a:pPr>
            <a:r>
              <a:rPr lang="fr-FR" sz="2400" dirty="0"/>
              <a:t> Toutes les destinations se regroupent et se renforcent au niveau national et régional : lac d’Annecy, Vallée de Chamonix, Pays d’Evian…</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3</a:t>
            </a:fld>
            <a:endParaRPr lang="en-US" sz="1050">
              <a:solidFill>
                <a:schemeClr val="tx1">
                  <a:alpha val="80000"/>
                </a:schemeClr>
              </a:solidFill>
            </a:endParaRPr>
          </a:p>
        </p:txBody>
      </p:sp>
    </p:spTree>
    <p:extLst>
      <p:ext uri="{BB962C8B-B14F-4D97-AF65-F5344CB8AC3E}">
        <p14:creationId xmlns:p14="http://schemas.microsoft.com/office/powerpoint/2010/main" val="3074600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38832" cy="4930246"/>
          </a:xfrm>
        </p:spPr>
        <p:txBody>
          <a:bodyPr>
            <a:normAutofit/>
          </a:bodyPr>
          <a:lstStyle/>
          <a:p>
            <a:pPr algn="r"/>
            <a:r>
              <a:rPr lang="fr-FR" dirty="0">
                <a:solidFill>
                  <a:schemeClr val="accent1"/>
                </a:solidFill>
              </a:rPr>
              <a:t>Les conditions de la réussite       </a:t>
            </a:r>
          </a:p>
        </p:txBody>
      </p:sp>
      <p:sp>
        <p:nvSpPr>
          <p:cNvPr id="3" name="Espace réservé du contenu 2"/>
          <p:cNvSpPr>
            <a:spLocks noGrp="1"/>
          </p:cNvSpPr>
          <p:nvPr>
            <p:ph idx="1"/>
          </p:nvPr>
        </p:nvSpPr>
        <p:spPr>
          <a:xfrm>
            <a:off x="4763729" y="554182"/>
            <a:ext cx="6957216" cy="5777345"/>
          </a:xfrm>
        </p:spPr>
        <p:txBody>
          <a:bodyPr anchor="ctr">
            <a:normAutofit fontScale="32500" lnSpcReduction="20000"/>
          </a:bodyPr>
          <a:lstStyle/>
          <a:p>
            <a:pPr>
              <a:lnSpc>
                <a:spcPct val="70000"/>
              </a:lnSpc>
            </a:pPr>
            <a:endParaRPr lang="fr-FR" sz="1300" dirty="0"/>
          </a:p>
          <a:p>
            <a:pPr>
              <a:lnSpc>
                <a:spcPct val="70000"/>
              </a:lnSpc>
            </a:pPr>
            <a:endParaRPr lang="fr-FR" sz="1300" dirty="0"/>
          </a:p>
          <a:p>
            <a:pPr>
              <a:lnSpc>
                <a:spcPct val="70000"/>
              </a:lnSpc>
            </a:pPr>
            <a:endParaRPr lang="fr-FR" sz="1300" dirty="0"/>
          </a:p>
          <a:p>
            <a:pPr>
              <a:lnSpc>
                <a:spcPct val="70000"/>
              </a:lnSpc>
            </a:pPr>
            <a:endParaRPr lang="fr-FR" sz="1300" dirty="0"/>
          </a:p>
          <a:p>
            <a:pPr>
              <a:lnSpc>
                <a:spcPct val="120000"/>
              </a:lnSpc>
            </a:pPr>
            <a:r>
              <a:rPr lang="fr-FR" sz="5100" b="1" dirty="0">
                <a:solidFill>
                  <a:srgbClr val="002060"/>
                </a:solidFill>
                <a:latin typeface="Calibri" panose="020F0502020204030204" pitchFamily="34" charset="0"/>
              </a:rPr>
              <a:t>Confirmer l’intérêt des 2 EPCI pour l’économie touristique : déjà plus de 110 millions d’€ annuels de chiffres d’affaires sur le territoire, 2 186 emplois touristiques directs (+ 3 245 emplois concernés </a:t>
            </a:r>
            <a:r>
              <a:rPr lang="fr-FR" sz="5100" b="1">
                <a:solidFill>
                  <a:srgbClr val="002060"/>
                </a:solidFill>
                <a:latin typeface="Calibri" panose="020F0502020204030204" pitchFamily="34" charset="0"/>
              </a:rPr>
              <a:t>régulièrement+  </a:t>
            </a:r>
            <a:r>
              <a:rPr lang="fr-FR" sz="5100" b="1" dirty="0">
                <a:solidFill>
                  <a:srgbClr val="002060"/>
                </a:solidFill>
                <a:latin typeface="Calibri" panose="020F0502020204030204" pitchFamily="34" charset="0"/>
              </a:rPr>
              <a:t>1 173 emplois concernés occasionnellement) </a:t>
            </a:r>
          </a:p>
          <a:p>
            <a:pPr marL="0" indent="0">
              <a:lnSpc>
                <a:spcPct val="120000"/>
              </a:lnSpc>
              <a:buNone/>
            </a:pPr>
            <a:r>
              <a:rPr lang="fr-FR" sz="3800" b="1" dirty="0">
                <a:solidFill>
                  <a:srgbClr val="002060"/>
                </a:solidFill>
                <a:latin typeface="Calibri" panose="020F0502020204030204" pitchFamily="34" charset="0"/>
              </a:rPr>
              <a:t> </a:t>
            </a:r>
          </a:p>
          <a:p>
            <a:pPr>
              <a:lnSpc>
                <a:spcPct val="120000"/>
              </a:lnSpc>
              <a:buFont typeface="Wingdings" panose="05000000000000000000" pitchFamily="2" charset="2"/>
              <a:buChar char="ü"/>
            </a:pPr>
            <a:r>
              <a:rPr lang="fr-FR" sz="6000" dirty="0">
                <a:solidFill>
                  <a:srgbClr val="002060"/>
                </a:solidFill>
                <a:latin typeface="Calibri" panose="020F0502020204030204" pitchFamily="34" charset="0"/>
              </a:rPr>
              <a:t>En affirmant des objectifs très identifiés à 3 ans : un plan marketing rigoureux </a:t>
            </a:r>
          </a:p>
          <a:p>
            <a:pPr>
              <a:lnSpc>
                <a:spcPct val="120000"/>
              </a:lnSpc>
              <a:buFont typeface="Wingdings" panose="05000000000000000000" pitchFamily="2" charset="2"/>
              <a:buChar char="ü"/>
            </a:pPr>
            <a:r>
              <a:rPr lang="fr-FR" sz="6000" dirty="0">
                <a:solidFill>
                  <a:srgbClr val="002060"/>
                </a:solidFill>
                <a:latin typeface="Calibri" panose="020F0502020204030204" pitchFamily="34" charset="0"/>
              </a:rPr>
              <a:t>En attribuant à l’OT sur le moyen terme, (et le moins possible au coup par coup), des moyens d’action satisfaisants    </a:t>
            </a:r>
          </a:p>
          <a:p>
            <a:pPr>
              <a:lnSpc>
                <a:spcPct val="120000"/>
              </a:lnSpc>
              <a:buFont typeface="Wingdings" panose="05000000000000000000" pitchFamily="2" charset="2"/>
              <a:buChar char="ü"/>
            </a:pPr>
            <a:r>
              <a:rPr lang="fr-FR" sz="6000" dirty="0">
                <a:solidFill>
                  <a:srgbClr val="002060"/>
                </a:solidFill>
                <a:latin typeface="Calibri" panose="020F0502020204030204" pitchFamily="34" charset="0"/>
              </a:rPr>
              <a:t>En associant les prestataires à la réflexion sur les objectifs</a:t>
            </a:r>
          </a:p>
          <a:p>
            <a:pPr>
              <a:lnSpc>
                <a:spcPct val="120000"/>
              </a:lnSpc>
              <a:buFont typeface="Wingdings" panose="05000000000000000000" pitchFamily="2" charset="2"/>
              <a:buChar char="ü"/>
            </a:pPr>
            <a:r>
              <a:rPr lang="fr-FR" sz="6000" dirty="0">
                <a:solidFill>
                  <a:srgbClr val="002060"/>
                </a:solidFill>
                <a:latin typeface="Calibri" panose="020F0502020204030204" pitchFamily="34" charset="0"/>
              </a:rPr>
              <a:t>En leur proposant de vrais partenariats sur les actions</a:t>
            </a:r>
          </a:p>
          <a:p>
            <a:pPr>
              <a:lnSpc>
                <a:spcPct val="120000"/>
              </a:lnSpc>
              <a:buFont typeface="Wingdings" panose="05000000000000000000" pitchFamily="2" charset="2"/>
              <a:buChar char="ü"/>
            </a:pPr>
            <a:r>
              <a:rPr lang="fr-FR" sz="6000" dirty="0">
                <a:solidFill>
                  <a:srgbClr val="002060"/>
                </a:solidFill>
                <a:latin typeface="Calibri" panose="020F0502020204030204" pitchFamily="34" charset="0"/>
              </a:rPr>
              <a:t>En les faisant participer à l’évaluation des résultats  </a:t>
            </a:r>
          </a:p>
          <a:p>
            <a:pPr marL="0" indent="0">
              <a:lnSpc>
                <a:spcPct val="70000"/>
              </a:lnSpc>
              <a:buNone/>
            </a:pPr>
            <a:r>
              <a:rPr lang="fr-FR" sz="6000" dirty="0">
                <a:solidFill>
                  <a:srgbClr val="002060"/>
                </a:solidFill>
              </a:rPr>
              <a:t>  </a:t>
            </a:r>
          </a:p>
          <a:p>
            <a:pPr>
              <a:lnSpc>
                <a:spcPct val="70000"/>
              </a:lnSpc>
              <a:buFont typeface="Wingdings" panose="05000000000000000000" pitchFamily="2" charset="2"/>
              <a:buChar char="Ø"/>
            </a:pPr>
            <a:endParaRPr lang="fr-FR" sz="1300" dirty="0"/>
          </a:p>
          <a:p>
            <a:pPr marL="0" indent="0">
              <a:lnSpc>
                <a:spcPct val="70000"/>
              </a:lnSpc>
              <a:buNone/>
            </a:pPr>
            <a:r>
              <a:rPr lang="fr-FR" sz="1300" dirty="0"/>
              <a:t> </a:t>
            </a:r>
          </a:p>
          <a:p>
            <a:pPr marL="0" indent="0">
              <a:lnSpc>
                <a:spcPct val="70000"/>
              </a:lnSpc>
              <a:buNone/>
            </a:pPr>
            <a:endParaRPr lang="fr-FR" sz="1300" dirty="0"/>
          </a:p>
          <a:p>
            <a:pPr marL="0" indent="0">
              <a:lnSpc>
                <a:spcPct val="70000"/>
              </a:lnSpc>
              <a:buNone/>
            </a:pPr>
            <a:r>
              <a:rPr lang="fr-FR" sz="1300" dirty="0"/>
              <a:t>  </a:t>
            </a:r>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30</a:t>
            </a:fld>
            <a:endParaRPr lang="en-US" sz="1050">
              <a:solidFill>
                <a:schemeClr val="tx1">
                  <a:alpha val="80000"/>
                </a:schemeClr>
              </a:solidFill>
            </a:endParaRPr>
          </a:p>
        </p:txBody>
      </p:sp>
    </p:spTree>
    <p:extLst>
      <p:ext uri="{BB962C8B-B14F-4D97-AF65-F5344CB8AC3E}">
        <p14:creationId xmlns:p14="http://schemas.microsoft.com/office/powerpoint/2010/main" val="196610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70948"/>
          </a:xfrm>
          <a:ln w="38100">
            <a:solidFill>
              <a:srgbClr val="002060"/>
            </a:solidFill>
          </a:ln>
        </p:spPr>
        <p:txBody>
          <a:bodyPr>
            <a:normAutofit/>
          </a:bodyPr>
          <a:lstStyle/>
          <a:p>
            <a:pPr algn="ctr"/>
            <a:r>
              <a:rPr lang="fr-FR" dirty="0">
                <a:solidFill>
                  <a:srgbClr val="002060"/>
                </a:solidFill>
              </a:rPr>
              <a:t>Un calendrier possible en 2017</a:t>
            </a:r>
          </a:p>
        </p:txBody>
      </p:sp>
      <p:sp>
        <p:nvSpPr>
          <p:cNvPr id="3" name="Espace réservé du contenu 2"/>
          <p:cNvSpPr>
            <a:spLocks noGrp="1"/>
          </p:cNvSpPr>
          <p:nvPr>
            <p:ph idx="1"/>
          </p:nvPr>
        </p:nvSpPr>
        <p:spPr>
          <a:xfrm>
            <a:off x="443345" y="1551709"/>
            <a:ext cx="11222181" cy="4793673"/>
          </a:xfrm>
        </p:spPr>
        <p:txBody>
          <a:bodyPr>
            <a:normAutofit fontScale="25000" lnSpcReduction="20000"/>
          </a:bodyPr>
          <a:lstStyle/>
          <a:p>
            <a:r>
              <a:rPr lang="fr-FR" sz="9600" b="1" dirty="0">
                <a:solidFill>
                  <a:srgbClr val="002060"/>
                </a:solidFill>
              </a:rPr>
              <a:t>2017</a:t>
            </a:r>
            <a:r>
              <a:rPr lang="fr-FR" sz="8800" b="1" dirty="0">
                <a:solidFill>
                  <a:srgbClr val="002060"/>
                </a:solidFill>
              </a:rPr>
              <a:t> </a:t>
            </a:r>
          </a:p>
          <a:p>
            <a:pPr marL="0" indent="0">
              <a:buNone/>
            </a:pPr>
            <a:r>
              <a:rPr lang="fr-FR" sz="8800" b="1" dirty="0"/>
              <a:t>-janvier-février : </a:t>
            </a:r>
            <a:r>
              <a:rPr lang="fr-FR" sz="8800" dirty="0"/>
              <a:t>validations des principes par les EPCI et les instances des 2 OT</a:t>
            </a:r>
          </a:p>
          <a:p>
            <a:pPr marL="0" indent="0">
              <a:buNone/>
            </a:pPr>
            <a:r>
              <a:rPr lang="fr-FR" sz="8800" b="1" dirty="0"/>
              <a:t>-février : </a:t>
            </a:r>
            <a:r>
              <a:rPr lang="fr-FR" sz="8800" dirty="0"/>
              <a:t>présentation aux EPCI des budgets 2017 des 2 OT avec indication des actions partagées et des budgets « mis en commun » en préfiguration (convention de partenariat entre les 2 OT) </a:t>
            </a:r>
            <a:endParaRPr lang="fr-FR" sz="8800" b="1" dirty="0"/>
          </a:p>
          <a:p>
            <a:pPr marL="0" indent="0">
              <a:buNone/>
            </a:pPr>
            <a:r>
              <a:rPr lang="fr-FR" sz="8800" b="1" dirty="0"/>
              <a:t>-février-mars : </a:t>
            </a:r>
            <a:r>
              <a:rPr lang="fr-FR" sz="8800" dirty="0"/>
              <a:t>travail sur les statuts et écriture des objectifs avec des points « forts » à aborder en amont : le centre de convention, l’adhésion des professionnels</a:t>
            </a:r>
          </a:p>
          <a:p>
            <a:pPr marL="0" indent="0">
              <a:buNone/>
            </a:pPr>
            <a:r>
              <a:rPr lang="fr-FR" sz="8800" b="1" dirty="0"/>
              <a:t>-avril 2017 : </a:t>
            </a:r>
            <a:r>
              <a:rPr lang="fr-FR" sz="8800" dirty="0"/>
              <a:t>validation des statuts et délibération des 2 EPCI pour la création d’un OT unique,   dont sa forme juridique, son nom et son siège, avec 2 dates de mise en place  : date de création   ( au 1</a:t>
            </a:r>
            <a:r>
              <a:rPr lang="fr-FR" sz="8800" baseline="30000" dirty="0"/>
              <a:t>er</a:t>
            </a:r>
            <a:r>
              <a:rPr lang="fr-FR" sz="8800" dirty="0"/>
              <a:t> juin ? ) et date opérationnelle (1/01/2018)</a:t>
            </a:r>
          </a:p>
          <a:p>
            <a:pPr marL="0" indent="0">
              <a:buNone/>
            </a:pPr>
            <a:endParaRPr lang="fr-FR" sz="9600" dirty="0"/>
          </a:p>
          <a:p>
            <a:r>
              <a:rPr lang="fr-FR" sz="9600" b="1" dirty="0">
                <a:solidFill>
                  <a:srgbClr val="002060"/>
                </a:solidFill>
              </a:rPr>
              <a:t>2018</a:t>
            </a:r>
          </a:p>
          <a:p>
            <a:pPr marL="0" indent="0">
              <a:buNone/>
            </a:pPr>
            <a:r>
              <a:rPr lang="fr-FR" sz="8800" b="1" dirty="0"/>
              <a:t>-1</a:t>
            </a:r>
            <a:r>
              <a:rPr lang="fr-FR" sz="8800" b="1" baseline="30000" dirty="0"/>
              <a:t>er</a:t>
            </a:r>
            <a:r>
              <a:rPr lang="fr-FR" sz="8800" b="1" dirty="0"/>
              <a:t> janvier : </a:t>
            </a:r>
            <a:r>
              <a:rPr lang="fr-FR" sz="8800" dirty="0"/>
              <a:t>transfert effectif des responsabilités vers le nouvel OT, transfert effectif des personnels vers le nouvel OT</a:t>
            </a:r>
          </a:p>
          <a:p>
            <a:endParaRPr lang="fr-FR" sz="9600" dirty="0"/>
          </a:p>
          <a:p>
            <a:pPr marL="0" indent="0">
              <a:buNone/>
            </a:pPr>
            <a:endParaRPr lang="fr-FR" sz="9600" dirty="0"/>
          </a:p>
          <a:p>
            <a:pPr marL="0" indent="0">
              <a:buNone/>
            </a:pPr>
            <a:endParaRPr lang="fr-FR" sz="9600" dirty="0"/>
          </a:p>
          <a:p>
            <a:pPr marL="0" indent="0">
              <a:buNone/>
            </a:pPr>
            <a:endParaRPr lang="fr-FR" sz="2600" dirty="0">
              <a:solidFill>
                <a:schemeClr val="tx1">
                  <a:lumMod val="65000"/>
                  <a:lumOff val="35000"/>
                </a:schemeClr>
              </a:solidFill>
            </a:endParaRPr>
          </a:p>
          <a:p>
            <a:pPr marL="0" indent="0">
              <a:buNone/>
            </a:pPr>
            <a:r>
              <a:rPr lang="fr-FR" dirty="0">
                <a:solidFill>
                  <a:srgbClr val="002060"/>
                </a:solidFill>
              </a:rPr>
              <a:t> </a:t>
            </a:r>
          </a:p>
          <a:p>
            <a:pPr marL="0" indent="0">
              <a:buNone/>
            </a:pPr>
            <a:r>
              <a:rPr lang="fr-FR" dirty="0">
                <a:solidFill>
                  <a:srgbClr val="002060"/>
                </a:solidFill>
              </a:rPr>
              <a:t> </a:t>
            </a:r>
          </a:p>
          <a:p>
            <a:endParaRPr lang="fr-FR" dirty="0">
              <a:solidFill>
                <a:srgbClr val="002060"/>
              </a:solidFill>
            </a:endParaRPr>
          </a:p>
        </p:txBody>
      </p:sp>
      <p:sp>
        <p:nvSpPr>
          <p:cNvPr id="4" name="Espace réservé du pied de page 3"/>
          <p:cNvSpPr>
            <a:spLocks noGrp="1"/>
          </p:cNvSpPr>
          <p:nvPr>
            <p:ph type="ftr" sz="quarter" idx="11"/>
          </p:nvPr>
        </p:nvSpPr>
        <p:spPr>
          <a:xfrm>
            <a:off x="4038600" y="6356350"/>
            <a:ext cx="4114800" cy="365125"/>
          </a:xfrm>
        </p:spPr>
        <p:txBody>
          <a:bodyPr/>
          <a:lstStyle/>
          <a:p>
            <a:endParaRPr lang="en-US" dirty="0">
              <a:solidFill>
                <a:prstClr val="black">
                  <a:tint val="75000"/>
                </a:prstClr>
              </a:solidFill>
            </a:endParaRPr>
          </a:p>
        </p:txBody>
      </p:sp>
      <p:sp>
        <p:nvSpPr>
          <p:cNvPr id="5" name="Espace réservé du numéro de diapositive 4"/>
          <p:cNvSpPr>
            <a:spLocks noGrp="1"/>
          </p:cNvSpPr>
          <p:nvPr>
            <p:ph type="sldNum" sz="quarter" idx="12"/>
          </p:nvPr>
        </p:nvSpPr>
        <p:spPr>
          <a:xfrm>
            <a:off x="8610600" y="6356350"/>
            <a:ext cx="2743200" cy="365125"/>
          </a:xfrm>
        </p:spPr>
        <p:txBody>
          <a:bodyPr/>
          <a:lstStyle/>
          <a:p>
            <a:fld id="{4FAB73BC-B049-4115-A692-8D63A059BFB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262660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43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2"/>
          <a:stretch>
            <a:fillRect/>
          </a:stretch>
        </p:blipFill>
        <p:spPr>
          <a:xfrm>
            <a:off x="6096000" y="1696106"/>
            <a:ext cx="5459470" cy="3466763"/>
          </a:xfrm>
          <a:prstGeom prst="rect">
            <a:avLst/>
          </a:prstGeom>
        </p:spPr>
      </p:pic>
      <p:sp>
        <p:nvSpPr>
          <p:cNvPr id="3" name="Sous-titre 2"/>
          <p:cNvSpPr>
            <a:spLocks noGrp="1"/>
          </p:cNvSpPr>
          <p:nvPr>
            <p:ph type="subTitle" idx="1"/>
          </p:nvPr>
        </p:nvSpPr>
        <p:spPr>
          <a:xfrm>
            <a:off x="638921" y="4013165"/>
            <a:ext cx="4204012" cy="2205732"/>
          </a:xfrm>
        </p:spPr>
        <p:txBody>
          <a:bodyPr anchor="t">
            <a:normAutofit/>
          </a:bodyPr>
          <a:lstStyle/>
          <a:p>
            <a:pPr algn="r"/>
            <a:r>
              <a:rPr lang="fr-FR" sz="1800">
                <a:solidFill>
                  <a:srgbClr val="FFFFFF"/>
                </a:solidFill>
              </a:rPr>
              <a:t>Merci de votre attention </a:t>
            </a:r>
          </a:p>
        </p:txBody>
      </p:sp>
      <p:sp>
        <p:nvSpPr>
          <p:cNvPr id="4" name="Espace réservé du pied de page 3"/>
          <p:cNvSpPr>
            <a:spLocks noGrp="1"/>
          </p:cNvSpPr>
          <p:nvPr>
            <p:ph type="ftr" sz="quarter" idx="11"/>
          </p:nvPr>
        </p:nvSpPr>
        <p:spPr>
          <a:xfrm>
            <a:off x="6094362" y="6356350"/>
            <a:ext cx="4281671" cy="365125"/>
          </a:xfrm>
        </p:spPr>
        <p:txBody>
          <a:bodyPr>
            <a:normAutofit/>
          </a:bodyPr>
          <a:lstStyle/>
          <a:p>
            <a:pPr algn="l"/>
            <a:endParaRPr lang="en-US"/>
          </a:p>
        </p:txBody>
      </p:sp>
      <p:sp>
        <p:nvSpPr>
          <p:cNvPr id="5" name="Espace réservé du numéro de diapositive 4"/>
          <p:cNvSpPr>
            <a:spLocks noGrp="1"/>
          </p:cNvSpPr>
          <p:nvPr>
            <p:ph type="sldNum" sz="quarter" idx="12"/>
          </p:nvPr>
        </p:nvSpPr>
        <p:spPr>
          <a:xfrm>
            <a:off x="10491536" y="6356350"/>
            <a:ext cx="862263" cy="365125"/>
          </a:xfrm>
        </p:spPr>
        <p:txBody>
          <a:bodyPr>
            <a:normAutofit/>
          </a:bodyPr>
          <a:lstStyle/>
          <a:p>
            <a:fld id="{4FAB73BC-B049-4115-A692-8D63A059BFB8}" type="slidenum">
              <a:rPr lang="en-US" smtClean="0"/>
              <a:pPr/>
              <a:t>32</a:t>
            </a:fld>
            <a:endParaRPr lang="en-US" dirty="0"/>
          </a:p>
        </p:txBody>
      </p:sp>
    </p:spTree>
    <p:extLst>
      <p:ext uri="{BB962C8B-B14F-4D97-AF65-F5344CB8AC3E}">
        <p14:creationId xmlns:p14="http://schemas.microsoft.com/office/powerpoint/2010/main" val="1095124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Le regroupement des Offices de Tourisme </a:t>
            </a:r>
          </a:p>
        </p:txBody>
      </p:sp>
      <p:sp>
        <p:nvSpPr>
          <p:cNvPr id="3" name="Espace réservé du contenu 2"/>
          <p:cNvSpPr>
            <a:spLocks noGrp="1"/>
          </p:cNvSpPr>
          <p:nvPr>
            <p:ph idx="1"/>
          </p:nvPr>
        </p:nvSpPr>
        <p:spPr>
          <a:xfrm>
            <a:off x="4976031" y="963877"/>
            <a:ext cx="6377769" cy="4930246"/>
          </a:xfrm>
        </p:spPr>
        <p:txBody>
          <a:bodyPr anchor="ctr">
            <a:normAutofit/>
          </a:bodyPr>
          <a:lstStyle/>
          <a:p>
            <a:pPr>
              <a:buFont typeface="Wingdings" panose="05000000000000000000" pitchFamily="2" charset="2"/>
              <a:buChar char="ü"/>
            </a:pPr>
            <a:r>
              <a:rPr lang="fr-FR" sz="2400" dirty="0"/>
              <a:t>La loi </a:t>
            </a:r>
            <a:r>
              <a:rPr lang="fr-FR" sz="2400" dirty="0" err="1"/>
              <a:t>NOTRe</a:t>
            </a:r>
            <a:r>
              <a:rPr lang="fr-FR" sz="2400" dirty="0"/>
              <a:t> impose le regroupement des OT au niveau communautaire a minima le 1</a:t>
            </a:r>
            <a:r>
              <a:rPr lang="fr-FR" sz="2400" baseline="30000" dirty="0"/>
              <a:t>er</a:t>
            </a:r>
            <a:r>
              <a:rPr lang="fr-FR" sz="2400" dirty="0"/>
              <a:t> janvier 2017</a:t>
            </a:r>
          </a:p>
          <a:p>
            <a:pPr>
              <a:buFont typeface="Wingdings" panose="05000000000000000000" pitchFamily="2" charset="2"/>
              <a:buChar char="ü"/>
            </a:pPr>
            <a:r>
              <a:rPr lang="fr-FR" sz="2400" dirty="0"/>
              <a:t>Les communes perdent la compétence « accueil et promotion du tourisme, dont la création d’Offices de Tourisme », sauf pour les stations classées de tourisme qui le souhaitent  </a:t>
            </a:r>
          </a:p>
          <a:p>
            <a:pPr>
              <a:buFont typeface="Wingdings" panose="05000000000000000000" pitchFamily="2" charset="2"/>
              <a:buChar char="ü"/>
            </a:pPr>
            <a:r>
              <a:rPr lang="fr-FR" sz="2400" dirty="0"/>
              <a:t>Le nombre d’Offices de Tourisme en Haute-Savoie va passer rapidement de 60 à 30 : des pôles forts se constituent rapidement</a:t>
            </a:r>
          </a:p>
          <a:p>
            <a:pPr marL="0" indent="0">
              <a:buNone/>
            </a:pPr>
            <a:r>
              <a:rPr lang="fr-FR" sz="2400" dirty="0"/>
              <a:t> </a:t>
            </a:r>
          </a:p>
          <a:p>
            <a:endParaRPr lang="fr-FR" sz="2400" dirty="0"/>
          </a:p>
        </p:txBody>
      </p:sp>
      <p:sp>
        <p:nvSpPr>
          <p:cNvPr id="4" name="Espace réservé du pied de page 3"/>
          <p:cNvSpPr>
            <a:spLocks noGrp="1"/>
          </p:cNvSpPr>
          <p:nvPr>
            <p:ph type="ftr" sz="quarter" idx="11"/>
          </p:nvPr>
        </p:nvSpPr>
        <p:spPr>
          <a:xfrm>
            <a:off x="4976031" y="6033479"/>
            <a:ext cx="5259985" cy="365125"/>
          </a:xfrm>
        </p:spPr>
        <p:txBody>
          <a:bodyPr>
            <a:normAutofit/>
          </a:bodyPr>
          <a:lstStyle/>
          <a:p>
            <a:pPr algn="l"/>
            <a:endParaRPr lang="en-US" sz="1050">
              <a:solidFill>
                <a:schemeClr val="tx1">
                  <a:alpha val="80000"/>
                </a:schemeClr>
              </a:solidFill>
            </a:endParaRPr>
          </a:p>
        </p:txBody>
      </p:sp>
      <p:sp>
        <p:nvSpPr>
          <p:cNvPr id="5" name="Espace réservé du numéro de diapositive 4"/>
          <p:cNvSpPr>
            <a:spLocks noGrp="1"/>
          </p:cNvSpPr>
          <p:nvPr>
            <p:ph type="sldNum" sz="quarter" idx="12"/>
          </p:nvPr>
        </p:nvSpPr>
        <p:spPr>
          <a:xfrm>
            <a:off x="10571516" y="6033479"/>
            <a:ext cx="782283" cy="365125"/>
          </a:xfrm>
        </p:spPr>
        <p:txBody>
          <a:bodyPr>
            <a:normAutofit/>
          </a:bodyPr>
          <a:lstStyle/>
          <a:p>
            <a:fld id="{4FAB73BC-B049-4115-A692-8D63A059BFB8}" type="slidenum">
              <a:rPr lang="en-US" sz="1050" smtClean="0">
                <a:solidFill>
                  <a:schemeClr val="tx1">
                    <a:alpha val="80000"/>
                  </a:schemeClr>
                </a:solidFill>
              </a:rPr>
              <a:pPr/>
              <a:t>4</a:t>
            </a:fld>
            <a:endParaRPr lang="en-US" sz="1050">
              <a:solidFill>
                <a:schemeClr val="tx1">
                  <a:alpha val="80000"/>
                </a:schemeClr>
              </a:solidFill>
            </a:endParaRPr>
          </a:p>
        </p:txBody>
      </p:sp>
    </p:spTree>
    <p:extLst>
      <p:ext uri="{BB962C8B-B14F-4D97-AF65-F5344CB8AC3E}">
        <p14:creationId xmlns:p14="http://schemas.microsoft.com/office/powerpoint/2010/main" val="271884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ctrTitle"/>
          </p:nvPr>
        </p:nvSpPr>
        <p:spPr>
          <a:xfrm>
            <a:off x="1118215" y="1269255"/>
            <a:ext cx="5956353" cy="3038947"/>
          </a:xfrm>
        </p:spPr>
        <p:txBody>
          <a:bodyPr>
            <a:normAutofit/>
          </a:bodyPr>
          <a:lstStyle/>
          <a:p>
            <a:pPr algn="r">
              <a:lnSpc>
                <a:spcPct val="80000"/>
              </a:lnSpc>
            </a:pPr>
            <a:r>
              <a:rPr lang="fr-FR" sz="5400" b="1">
                <a:solidFill>
                  <a:srgbClr val="FFFFFF"/>
                </a:solidFill>
                <a:latin typeface="+mn-lt"/>
              </a:rPr>
              <a:t>A. RAPPEL : L’OFFRE DE VOTRE TERRITOIRE DANS CE CONTEXTE   </a:t>
            </a:r>
          </a:p>
        </p:txBody>
      </p:sp>
      <p:sp>
        <p:nvSpPr>
          <p:cNvPr id="3" name="Sous-titre 2"/>
          <p:cNvSpPr>
            <a:spLocks noGrp="1"/>
          </p:cNvSpPr>
          <p:nvPr>
            <p:ph type="subTitle" idx="1"/>
          </p:nvPr>
        </p:nvSpPr>
        <p:spPr>
          <a:xfrm>
            <a:off x="1118215" y="4578114"/>
            <a:ext cx="5956353" cy="1247274"/>
          </a:xfrm>
        </p:spPr>
        <p:txBody>
          <a:bodyPr>
            <a:normAutofit/>
          </a:bodyPr>
          <a:lstStyle/>
          <a:p>
            <a:pPr algn="r"/>
            <a:endParaRPr lang="fr-FR">
              <a:solidFill>
                <a:srgbClr val="FFFFFF"/>
              </a:solidFill>
            </a:endParaRPr>
          </a:p>
        </p:txBody>
      </p:sp>
      <p:sp>
        <p:nvSpPr>
          <p:cNvPr id="4" name="Espace réservé du pied de page 3"/>
          <p:cNvSpPr>
            <a:spLocks noGrp="1"/>
          </p:cNvSpPr>
          <p:nvPr>
            <p:ph type="ftr" sz="quarter" idx="11"/>
          </p:nvPr>
        </p:nvSpPr>
        <p:spPr>
          <a:xfrm>
            <a:off x="478135" y="6397431"/>
            <a:ext cx="6879176" cy="365125"/>
          </a:xfrm>
        </p:spPr>
        <p:txBody>
          <a:bodyPr>
            <a:normAutofit/>
          </a:bodyPr>
          <a:lstStyle/>
          <a:p>
            <a:pPr algn="l"/>
            <a:endParaRPr lang="en-US" sz="1050"/>
          </a:p>
        </p:txBody>
      </p:sp>
      <p:sp>
        <p:nvSpPr>
          <p:cNvPr id="5" name="Espace réservé du numéro de diapositive 4"/>
          <p:cNvSpPr>
            <a:spLocks noGrp="1"/>
          </p:cNvSpPr>
          <p:nvPr>
            <p:ph type="sldNum" sz="quarter" idx="12"/>
          </p:nvPr>
        </p:nvSpPr>
        <p:spPr>
          <a:xfrm>
            <a:off x="10864515" y="6397431"/>
            <a:ext cx="729916" cy="365125"/>
          </a:xfrm>
        </p:spPr>
        <p:txBody>
          <a:bodyPr>
            <a:normAutofit/>
          </a:bodyPr>
          <a:lstStyle/>
          <a:p>
            <a:fld id="{4FAB73BC-B049-4115-A692-8D63A059BFB8}" type="slidenum">
              <a:rPr lang="en-US" sz="1050" smtClean="0"/>
              <a:pPr/>
              <a:t>5</a:t>
            </a:fld>
            <a:endParaRPr lang="en-US" sz="1050"/>
          </a:p>
        </p:txBody>
      </p:sp>
    </p:spTree>
    <p:extLst>
      <p:ext uri="{BB962C8B-B14F-4D97-AF65-F5344CB8AC3E}">
        <p14:creationId xmlns:p14="http://schemas.microsoft.com/office/powerpoint/2010/main" val="261947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Document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p:cNvPicPr>
            <a:picLocks noChangeAspect="1"/>
          </p:cNvPicPr>
          <p:nvPr/>
        </p:nvPicPr>
        <p:blipFill>
          <a:blip r:embed="rId2"/>
          <a:stretch>
            <a:fillRect/>
          </a:stretch>
        </p:blipFill>
        <p:spPr>
          <a:xfrm>
            <a:off x="4207933" y="1697105"/>
            <a:ext cx="7741943" cy="3650750"/>
          </a:xfrm>
          <a:prstGeom prst="rect">
            <a:avLst/>
          </a:prstGeom>
        </p:spPr>
      </p:pic>
      <p:sp>
        <p:nvSpPr>
          <p:cNvPr id="2" name="Titre 1"/>
          <p:cNvSpPr>
            <a:spLocks noGrp="1"/>
          </p:cNvSpPr>
          <p:nvPr>
            <p:ph type="title"/>
          </p:nvPr>
        </p:nvSpPr>
        <p:spPr>
          <a:xfrm>
            <a:off x="838200" y="171162"/>
            <a:ext cx="2840182" cy="2371148"/>
          </a:xfrm>
        </p:spPr>
        <p:txBody>
          <a:bodyPr>
            <a:normAutofit fontScale="90000"/>
          </a:bodyPr>
          <a:lstStyle/>
          <a:p>
            <a:r>
              <a:rPr lang="fr-FR" sz="3200" dirty="0">
                <a:solidFill>
                  <a:srgbClr val="FFFFFF"/>
                </a:solidFill>
              </a:rPr>
              <a:t>1. Les lits touristiques : une offre d’hébergement totale cumulée significative  </a:t>
            </a:r>
          </a:p>
        </p:txBody>
      </p:sp>
      <p:sp>
        <p:nvSpPr>
          <p:cNvPr id="3" name="Espace réservé du pied de page 2"/>
          <p:cNvSpPr>
            <a:spLocks noGrp="1"/>
          </p:cNvSpPr>
          <p:nvPr>
            <p:ph type="ftr" sz="quarter" idx="11"/>
          </p:nvPr>
        </p:nvSpPr>
        <p:spPr>
          <a:xfrm>
            <a:off x="838200" y="6356350"/>
            <a:ext cx="5960951" cy="365125"/>
          </a:xfrm>
          <a:noFill/>
        </p:spPr>
        <p:txBody>
          <a:bodyPr>
            <a:normAutofit/>
          </a:bodyPr>
          <a:lstStyle/>
          <a:p>
            <a:pPr algn="l"/>
            <a:endParaRPr lang="en-US"/>
          </a:p>
        </p:txBody>
      </p:sp>
      <p:sp>
        <p:nvSpPr>
          <p:cNvPr id="4" name="Espace réservé du numéro de diapositive 3"/>
          <p:cNvSpPr>
            <a:spLocks noGrp="1"/>
          </p:cNvSpPr>
          <p:nvPr>
            <p:ph type="sldNum" sz="quarter" idx="12"/>
          </p:nvPr>
        </p:nvSpPr>
        <p:spPr>
          <a:xfrm>
            <a:off x="10926476" y="6356350"/>
            <a:ext cx="625443" cy="365125"/>
          </a:xfrm>
          <a:noFill/>
        </p:spPr>
        <p:txBody>
          <a:bodyPr>
            <a:normAutofit/>
          </a:bodyPr>
          <a:lstStyle/>
          <a:p>
            <a:pPr algn="l"/>
            <a:fld id="{4FAB73BC-B049-4115-A692-8D63A059BFB8}" type="slidenum">
              <a:rPr lang="en-US" smtClean="0"/>
              <a:pPr algn="l"/>
              <a:t>6</a:t>
            </a:fld>
            <a:endParaRPr lang="en-US"/>
          </a:p>
        </p:txBody>
      </p:sp>
    </p:spTree>
    <p:extLst>
      <p:ext uri="{BB962C8B-B14F-4D97-AF65-F5344CB8AC3E}">
        <p14:creationId xmlns:p14="http://schemas.microsoft.com/office/powerpoint/2010/main" val="3805300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189313"/>
          </a:xfrm>
          <a:ln w="38100">
            <a:solidFill>
              <a:srgbClr val="002060"/>
            </a:solidFill>
          </a:ln>
        </p:spPr>
        <p:txBody>
          <a:bodyPr>
            <a:normAutofit/>
          </a:bodyPr>
          <a:lstStyle/>
          <a:p>
            <a:pPr algn="ctr"/>
            <a:r>
              <a:rPr lang="fr-FR" sz="3800" dirty="0">
                <a:solidFill>
                  <a:srgbClr val="002060"/>
                </a:solidFill>
              </a:rPr>
              <a:t>Votre vraie force : une offre hôtelière quantitative et complémentaire de l’offre genevoise </a:t>
            </a:r>
          </a:p>
        </p:txBody>
      </p:sp>
      <p:pic>
        <p:nvPicPr>
          <p:cNvPr id="6" name="Espace réservé du contenu 5"/>
          <p:cNvPicPr>
            <a:picLocks noGrp="1" noChangeAspect="1"/>
          </p:cNvPicPr>
          <p:nvPr>
            <p:ph idx="1"/>
          </p:nvPr>
        </p:nvPicPr>
        <p:blipFill>
          <a:blip r:embed="rId2"/>
          <a:stretch>
            <a:fillRect/>
          </a:stretch>
        </p:blipFill>
        <p:spPr>
          <a:xfrm>
            <a:off x="1009651" y="1703443"/>
            <a:ext cx="9691687" cy="5167037"/>
          </a:xfrm>
          <a:prstGeom prst="rect">
            <a:avLst/>
          </a:prstGeom>
        </p:spPr>
      </p:pic>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7</a:t>
            </a:fld>
            <a:endParaRPr lang="en-US" dirty="0"/>
          </a:p>
        </p:txBody>
      </p:sp>
      <p:sp>
        <p:nvSpPr>
          <p:cNvPr id="7" name="Rectangle : coins arrondis 6"/>
          <p:cNvSpPr/>
          <p:nvPr/>
        </p:nvSpPr>
        <p:spPr>
          <a:xfrm>
            <a:off x="7966709" y="3211830"/>
            <a:ext cx="1314451" cy="163448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3 074 lits en 26 hôtels et résidences</a:t>
            </a:r>
          </a:p>
        </p:txBody>
      </p:sp>
      <p:sp>
        <p:nvSpPr>
          <p:cNvPr id="9" name="Rectangle : coins arrondis 8"/>
          <p:cNvSpPr/>
          <p:nvPr/>
        </p:nvSpPr>
        <p:spPr>
          <a:xfrm>
            <a:off x="4914900" y="5229225"/>
            <a:ext cx="1314450" cy="149225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0000"/>
              </a:solidFill>
            </a:endParaRPr>
          </a:p>
          <a:p>
            <a:pPr algn="ctr"/>
            <a:r>
              <a:rPr lang="fr-FR" b="1" dirty="0">
                <a:solidFill>
                  <a:srgbClr val="FF0000"/>
                </a:solidFill>
              </a:rPr>
              <a:t>1 320 lits en 9 hôtels et résidences</a:t>
            </a:r>
          </a:p>
          <a:p>
            <a:pPr algn="ctr"/>
            <a:endParaRPr lang="fr-FR" b="1" dirty="0">
              <a:solidFill>
                <a:srgbClr val="FF0000"/>
              </a:solidFill>
            </a:endParaRPr>
          </a:p>
          <a:p>
            <a:pPr algn="ctr"/>
            <a:endParaRPr lang="fr-FR" dirty="0"/>
          </a:p>
        </p:txBody>
      </p:sp>
      <p:sp>
        <p:nvSpPr>
          <p:cNvPr id="13" name="Rectangle : coins arrondis 12"/>
          <p:cNvSpPr/>
          <p:nvPr/>
        </p:nvSpPr>
        <p:spPr>
          <a:xfrm>
            <a:off x="3268980" y="2708910"/>
            <a:ext cx="1497330" cy="1020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15 485 lits en 127 hôtels</a:t>
            </a:r>
          </a:p>
        </p:txBody>
      </p:sp>
      <p:sp>
        <p:nvSpPr>
          <p:cNvPr id="3" name="ZoneTexte 2"/>
          <p:cNvSpPr txBox="1"/>
          <p:nvPr/>
        </p:nvSpPr>
        <p:spPr>
          <a:xfrm>
            <a:off x="6529388" y="5191682"/>
            <a:ext cx="3890962" cy="1015663"/>
          </a:xfrm>
          <a:prstGeom prst="rect">
            <a:avLst/>
          </a:prstGeom>
          <a:solidFill>
            <a:schemeClr val="accent1"/>
          </a:solidFill>
        </p:spPr>
        <p:txBody>
          <a:bodyPr wrap="square" rtlCol="0">
            <a:spAutoFit/>
          </a:bodyPr>
          <a:lstStyle/>
          <a:p>
            <a:pPr algn="ctr"/>
            <a:r>
              <a:rPr lang="fr-FR" sz="2000" b="1" dirty="0">
                <a:solidFill>
                  <a:schemeClr val="bg1"/>
                </a:solidFill>
              </a:rPr>
              <a:t>Cumul :</a:t>
            </a:r>
          </a:p>
          <a:p>
            <a:pPr algn="ctr"/>
            <a:r>
              <a:rPr lang="fr-FR" sz="2000" b="1" dirty="0">
                <a:solidFill>
                  <a:schemeClr val="bg1"/>
                </a:solidFill>
              </a:rPr>
              <a:t>4394 lits en 30 hôtels et résidences = 28 % des lits de Genève </a:t>
            </a:r>
          </a:p>
        </p:txBody>
      </p:sp>
      <p:cxnSp>
        <p:nvCxnSpPr>
          <p:cNvPr id="12" name="Connecteur droit avec flèche 11"/>
          <p:cNvCxnSpPr>
            <a:stCxn id="3" idx="0"/>
          </p:cNvCxnSpPr>
          <p:nvPr/>
        </p:nvCxnSpPr>
        <p:spPr>
          <a:xfrm>
            <a:off x="8474869" y="5191682"/>
            <a:ext cx="914400" cy="951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8474869" y="4776870"/>
            <a:ext cx="16670" cy="445977"/>
          </a:xfrm>
          <a:prstGeom prst="straightConnector1">
            <a:avLst/>
          </a:prstGeom>
          <a:ln w="381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131719" y="5975350"/>
            <a:ext cx="697706" cy="0"/>
          </a:xfrm>
          <a:prstGeom prst="straightConnector1">
            <a:avLst/>
          </a:prstGeom>
          <a:ln w="381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07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38100">
            <a:solidFill>
              <a:srgbClr val="002060"/>
            </a:solidFill>
          </a:ln>
        </p:spPr>
        <p:txBody>
          <a:bodyPr>
            <a:noAutofit/>
          </a:bodyPr>
          <a:lstStyle/>
          <a:p>
            <a:pPr algn="ctr"/>
            <a:r>
              <a:rPr lang="fr-FR" sz="3600" dirty="0">
                <a:ln w="3175">
                  <a:solidFill>
                    <a:srgbClr val="002060"/>
                  </a:solidFill>
                </a:ln>
                <a:solidFill>
                  <a:srgbClr val="002060"/>
                </a:solidFill>
                <a:latin typeface="+mn-lt"/>
              </a:rPr>
              <a:t>Une saisonnalité heureusement peu marquée dans les hébergements marchands majoritaires </a:t>
            </a:r>
          </a:p>
        </p:txBody>
      </p:sp>
      <p:sp>
        <p:nvSpPr>
          <p:cNvPr id="3" name="Espace réservé du contenu 2"/>
          <p:cNvSpPr>
            <a:spLocks noGrp="1"/>
          </p:cNvSpPr>
          <p:nvPr>
            <p:ph idx="1"/>
          </p:nvPr>
        </p:nvSpPr>
        <p:spPr/>
        <p:txBody>
          <a:bodyPr>
            <a:normAutofit/>
          </a:bodyPr>
          <a:lstStyle/>
          <a:p>
            <a:r>
              <a:rPr lang="fr-FR" dirty="0"/>
              <a:t>Pas de variation notable au cours de l’année pour les hôtels : la saisonnalité qui « montre » le tourisme est quasiment absente</a:t>
            </a:r>
          </a:p>
          <a:p>
            <a:pPr marL="0" indent="0">
              <a:buNone/>
            </a:pPr>
            <a:r>
              <a:rPr lang="fr-FR" dirty="0"/>
              <a:t> </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8</a:t>
            </a:fld>
            <a:endParaRPr lang="en-US" dirty="0"/>
          </a:p>
        </p:txBody>
      </p:sp>
      <p:pic>
        <p:nvPicPr>
          <p:cNvPr id="6" name="Image 5"/>
          <p:cNvPicPr>
            <a:picLocks noChangeAspect="1"/>
          </p:cNvPicPr>
          <p:nvPr/>
        </p:nvPicPr>
        <p:blipFill>
          <a:blip r:embed="rId2"/>
          <a:stretch>
            <a:fillRect/>
          </a:stretch>
        </p:blipFill>
        <p:spPr>
          <a:xfrm>
            <a:off x="1081212" y="2689670"/>
            <a:ext cx="9420078" cy="3487293"/>
          </a:xfrm>
          <a:prstGeom prst="rect">
            <a:avLst/>
          </a:prstGeom>
        </p:spPr>
      </p:pic>
      <p:sp>
        <p:nvSpPr>
          <p:cNvPr id="7" name="ZoneTexte 6"/>
          <p:cNvSpPr txBox="1"/>
          <p:nvPr/>
        </p:nvSpPr>
        <p:spPr>
          <a:xfrm>
            <a:off x="5800726" y="2871788"/>
            <a:ext cx="4129088" cy="369332"/>
          </a:xfrm>
          <a:prstGeom prst="rect">
            <a:avLst/>
          </a:prstGeom>
          <a:noFill/>
        </p:spPr>
        <p:txBody>
          <a:bodyPr wrap="square" rtlCol="0">
            <a:spAutoFit/>
          </a:bodyPr>
          <a:lstStyle/>
          <a:p>
            <a:r>
              <a:rPr lang="fr-FR" b="1" dirty="0">
                <a:solidFill>
                  <a:srgbClr val="FF0000"/>
                </a:solidFill>
              </a:rPr>
              <a:t>Hôtels et résidences Annemasse Agglo</a:t>
            </a:r>
          </a:p>
        </p:txBody>
      </p:sp>
    </p:spTree>
    <p:extLst>
      <p:ext uri="{BB962C8B-B14F-4D97-AF65-F5344CB8AC3E}">
        <p14:creationId xmlns:p14="http://schemas.microsoft.com/office/powerpoint/2010/main" val="2163595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4157" y="192505"/>
            <a:ext cx="10761593" cy="1275348"/>
          </a:xfrm>
          <a:ln w="38100">
            <a:solidFill>
              <a:srgbClr val="002060"/>
            </a:solidFill>
          </a:ln>
        </p:spPr>
        <p:txBody>
          <a:bodyPr>
            <a:noAutofit/>
          </a:bodyPr>
          <a:lstStyle/>
          <a:p>
            <a:pPr algn="ctr"/>
            <a:r>
              <a:rPr lang="fr-FR" sz="3800" dirty="0">
                <a:solidFill>
                  <a:srgbClr val="002060"/>
                </a:solidFill>
              </a:rPr>
              <a:t>2. Culture : un territoire enrichi culturellement par les offres de ses voisins immédiats </a:t>
            </a:r>
          </a:p>
        </p:txBody>
      </p:sp>
      <p:pic>
        <p:nvPicPr>
          <p:cNvPr id="6" name="Espace réservé du contenu 5"/>
          <p:cNvPicPr>
            <a:picLocks noGrp="1" noChangeAspect="1"/>
          </p:cNvPicPr>
          <p:nvPr>
            <p:ph idx="1"/>
          </p:nvPr>
        </p:nvPicPr>
        <p:blipFill>
          <a:blip r:embed="rId2"/>
          <a:stretch>
            <a:fillRect/>
          </a:stretch>
        </p:blipFill>
        <p:spPr>
          <a:xfrm>
            <a:off x="2186609" y="1691882"/>
            <a:ext cx="7551551" cy="4809367"/>
          </a:xfrm>
          <a:prstGeom prst="rect">
            <a:avLst/>
          </a:prstGeom>
        </p:spPr>
      </p:pic>
      <p:sp>
        <p:nvSpPr>
          <p:cNvPr id="4" name="Espace réservé du pied de page 3"/>
          <p:cNvSpPr>
            <a:spLocks noGrp="1"/>
          </p:cNvSpPr>
          <p:nvPr>
            <p:ph type="ftr" sz="quarter" idx="11"/>
          </p:nvPr>
        </p:nvSpPr>
        <p:spPr>
          <a:xfrm>
            <a:off x="2528888" y="6356350"/>
            <a:ext cx="3200400" cy="365125"/>
          </a:xfrm>
        </p:spPr>
        <p:txBody>
          <a:bodyPr/>
          <a:lstStyle/>
          <a:p>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t>9</a:t>
            </a:fld>
            <a:endParaRPr lang="en-US" dirty="0"/>
          </a:p>
        </p:txBody>
      </p:sp>
      <p:cxnSp>
        <p:nvCxnSpPr>
          <p:cNvPr id="12" name="Connecteur droit avec flèche 11"/>
          <p:cNvCxnSpPr/>
          <p:nvPr/>
        </p:nvCxnSpPr>
        <p:spPr>
          <a:xfrm>
            <a:off x="7043738" y="3166378"/>
            <a:ext cx="542924" cy="1039703"/>
          </a:xfrm>
          <a:prstGeom prst="straightConnector1">
            <a:avLst/>
          </a:prstGeom>
          <a:ln w="31750" cmpd="sng">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6872288" y="4206081"/>
            <a:ext cx="2457450" cy="646331"/>
          </a:xfrm>
          <a:prstGeom prst="rect">
            <a:avLst/>
          </a:prstGeom>
          <a:solidFill>
            <a:srgbClr val="FFFF00"/>
          </a:solidFill>
        </p:spPr>
        <p:txBody>
          <a:bodyPr wrap="square" rtlCol="0">
            <a:spAutoFit/>
          </a:bodyPr>
          <a:lstStyle/>
          <a:p>
            <a:pPr algn="ctr"/>
            <a:r>
              <a:rPr lang="fr-FR" b="1" dirty="0"/>
              <a:t>Château Rouge : 56 000</a:t>
            </a:r>
          </a:p>
          <a:p>
            <a:pPr algn="ctr"/>
            <a:r>
              <a:rPr lang="fr-FR" b="1" dirty="0"/>
              <a:t>Villa du Parc : 5 000</a:t>
            </a:r>
          </a:p>
        </p:txBody>
      </p:sp>
      <p:sp>
        <p:nvSpPr>
          <p:cNvPr id="7" name="ZoneTexte 6"/>
          <p:cNvSpPr txBox="1"/>
          <p:nvPr/>
        </p:nvSpPr>
        <p:spPr>
          <a:xfrm>
            <a:off x="3486149" y="2843213"/>
            <a:ext cx="2628901" cy="369332"/>
          </a:xfrm>
          <a:prstGeom prst="rect">
            <a:avLst/>
          </a:prstGeom>
          <a:solidFill>
            <a:srgbClr val="0070C0"/>
          </a:solidFill>
        </p:spPr>
        <p:txBody>
          <a:bodyPr wrap="square" rtlCol="0">
            <a:spAutoFit/>
          </a:bodyPr>
          <a:lstStyle/>
          <a:p>
            <a:pPr algn="ctr"/>
            <a:r>
              <a:rPr lang="fr-FR" b="1" dirty="0"/>
              <a:t>40 musées</a:t>
            </a:r>
          </a:p>
        </p:txBody>
      </p:sp>
      <p:cxnSp>
        <p:nvCxnSpPr>
          <p:cNvPr id="9" name="Connecteur droit avec flèche 8"/>
          <p:cNvCxnSpPr>
            <a:endCxn id="10" idx="1"/>
          </p:cNvCxnSpPr>
          <p:nvPr/>
        </p:nvCxnSpPr>
        <p:spPr>
          <a:xfrm flipH="1">
            <a:off x="4161183" y="5647215"/>
            <a:ext cx="1039468" cy="198734"/>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4161183" y="5522783"/>
            <a:ext cx="3022773" cy="646331"/>
          </a:xfrm>
          <a:prstGeom prst="rect">
            <a:avLst/>
          </a:prstGeom>
          <a:solidFill>
            <a:srgbClr val="FFFF00"/>
          </a:solidFill>
        </p:spPr>
        <p:txBody>
          <a:bodyPr wrap="square" rtlCol="0">
            <a:spAutoFit/>
          </a:bodyPr>
          <a:lstStyle/>
          <a:p>
            <a:pPr algn="ctr"/>
            <a:r>
              <a:rPr lang="fr-FR" b="1" dirty="0"/>
              <a:t>Maison du Salève : 14 000 (6000 scolaires)</a:t>
            </a:r>
          </a:p>
        </p:txBody>
      </p:sp>
      <p:sp>
        <p:nvSpPr>
          <p:cNvPr id="3" name="Rectangle 2"/>
          <p:cNvSpPr/>
          <p:nvPr/>
        </p:nvSpPr>
        <p:spPr>
          <a:xfrm>
            <a:off x="3853942" y="2048344"/>
            <a:ext cx="1497496" cy="29617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250531" y="5679193"/>
            <a:ext cx="2348864" cy="369332"/>
          </a:xfrm>
          <a:prstGeom prst="rect">
            <a:avLst/>
          </a:prstGeom>
          <a:solidFill>
            <a:srgbClr val="00B0F0">
              <a:alpha val="20000"/>
            </a:srgbClr>
          </a:solidFill>
          <a:ln>
            <a:solidFill>
              <a:schemeClr val="accent1">
                <a:shade val="50000"/>
              </a:schemeClr>
            </a:solidFill>
          </a:ln>
        </p:spPr>
        <p:txBody>
          <a:bodyPr wrap="square" rtlCol="0">
            <a:spAutoFit/>
          </a:bodyPr>
          <a:lstStyle/>
          <a:p>
            <a:endParaRPr lang="fr-FR" dirty="0"/>
          </a:p>
        </p:txBody>
      </p:sp>
      <p:sp>
        <p:nvSpPr>
          <p:cNvPr id="8" name="ZoneTexte 7"/>
          <p:cNvSpPr txBox="1"/>
          <p:nvPr/>
        </p:nvSpPr>
        <p:spPr>
          <a:xfrm>
            <a:off x="3057525" y="3559751"/>
            <a:ext cx="2269849" cy="369332"/>
          </a:xfrm>
          <a:prstGeom prst="rect">
            <a:avLst/>
          </a:prstGeom>
          <a:solidFill>
            <a:schemeClr val="accent2">
              <a:lumMod val="75000"/>
            </a:schemeClr>
          </a:solidFill>
        </p:spPr>
        <p:txBody>
          <a:bodyPr wrap="square" rtlCol="0">
            <a:spAutoFit/>
          </a:bodyPr>
          <a:lstStyle/>
          <a:p>
            <a:r>
              <a:rPr lang="fr-FR" dirty="0">
                <a:solidFill>
                  <a:schemeClr val="tx2">
                    <a:lumMod val="20000"/>
                    <a:lumOff val="80000"/>
                  </a:schemeClr>
                </a:solidFill>
              </a:rPr>
              <a:t>Patrimoine historique</a:t>
            </a:r>
          </a:p>
        </p:txBody>
      </p:sp>
      <p:sp>
        <p:nvSpPr>
          <p:cNvPr id="11" name="ZoneTexte 10"/>
          <p:cNvSpPr txBox="1"/>
          <p:nvPr/>
        </p:nvSpPr>
        <p:spPr>
          <a:xfrm>
            <a:off x="7286626" y="5245784"/>
            <a:ext cx="2043112" cy="276999"/>
          </a:xfrm>
          <a:prstGeom prst="rect">
            <a:avLst/>
          </a:prstGeom>
          <a:solidFill>
            <a:schemeClr val="accent2">
              <a:lumMod val="75000"/>
            </a:schemeClr>
          </a:solidFill>
        </p:spPr>
        <p:txBody>
          <a:bodyPr wrap="square" rtlCol="0">
            <a:spAutoFit/>
          </a:bodyPr>
          <a:lstStyle/>
          <a:p>
            <a:pPr algn="ctr"/>
            <a:r>
              <a:rPr lang="fr-FR" sz="1200" dirty="0">
                <a:solidFill>
                  <a:schemeClr val="bg1"/>
                </a:solidFill>
              </a:rPr>
              <a:t>Patrimoine historique</a:t>
            </a:r>
          </a:p>
        </p:txBody>
      </p:sp>
      <p:sp>
        <p:nvSpPr>
          <p:cNvPr id="13" name="ZoneTexte 12"/>
          <p:cNvSpPr txBox="1"/>
          <p:nvPr/>
        </p:nvSpPr>
        <p:spPr>
          <a:xfrm>
            <a:off x="3366053" y="1518705"/>
            <a:ext cx="1834597" cy="276999"/>
          </a:xfrm>
          <a:prstGeom prst="rect">
            <a:avLst/>
          </a:prstGeom>
          <a:solidFill>
            <a:schemeClr val="accent2">
              <a:lumMod val="75000"/>
            </a:schemeClr>
          </a:solidFill>
        </p:spPr>
        <p:txBody>
          <a:bodyPr wrap="square" rtlCol="0">
            <a:spAutoFit/>
          </a:bodyPr>
          <a:lstStyle/>
          <a:p>
            <a:r>
              <a:rPr lang="fr-FR" sz="1200" dirty="0">
                <a:solidFill>
                  <a:schemeClr val="bg1"/>
                </a:solidFill>
              </a:rPr>
              <a:t>Patrimoine historique</a:t>
            </a:r>
          </a:p>
        </p:txBody>
      </p:sp>
    </p:spTree>
    <p:extLst>
      <p:ext uri="{BB962C8B-B14F-4D97-AF65-F5344CB8AC3E}">
        <p14:creationId xmlns:p14="http://schemas.microsoft.com/office/powerpoint/2010/main" val="34349519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5160</TotalTime>
  <Words>1154</Words>
  <Application>Microsoft Office PowerPoint</Application>
  <PresentationFormat>Grand écran</PresentationFormat>
  <Paragraphs>302</Paragraphs>
  <Slides>32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Arial</vt:lpstr>
      <vt:lpstr>Calibri</vt:lpstr>
      <vt:lpstr>Calibri Light</vt:lpstr>
      <vt:lpstr>Wingdings</vt:lpstr>
      <vt:lpstr>Thème Office</vt:lpstr>
      <vt:lpstr>Vers un Office de Tourisme unique à l’échelle d’Annemasse Agglo et de la Communauté de Communes du Genevois</vt:lpstr>
      <vt:lpstr>Introduction : le tourisme mondial est en expansion très forte </vt:lpstr>
      <vt:lpstr>Un contexte de regroupement des territoires touristiques</vt:lpstr>
      <vt:lpstr>Le regroupement des Offices de Tourisme </vt:lpstr>
      <vt:lpstr>A. RAPPEL : L’OFFRE DE VOTRE TERRITOIRE DANS CE CONTEXTE   </vt:lpstr>
      <vt:lpstr>1. Les lits touristiques : une offre d’hébergement totale cumulée significative  </vt:lpstr>
      <vt:lpstr>Votre vraie force : une offre hôtelière quantitative et complémentaire de l’offre genevoise </vt:lpstr>
      <vt:lpstr>Une saisonnalité heureusement peu marquée dans les hébergements marchands majoritaires </vt:lpstr>
      <vt:lpstr>2. Culture : un territoire enrichi culturellement par les offres de ses voisins immédiats </vt:lpstr>
      <vt:lpstr>3. Evénements : une offre événementielle locale limitée mais des offres proches très larges      </vt:lpstr>
      <vt:lpstr>4.Une offre de loisirs locale diversifiée   </vt:lpstr>
      <vt:lpstr>5. L’offre multiple de loisirs « nature » est un atout à bien valoriser : les Monts de Genève </vt:lpstr>
      <vt:lpstr>B. Une donnée remarquable distinctive : les flux majeurs à proximité et sur le territoire  </vt:lpstr>
      <vt:lpstr>Un atout majeur du territoire !</vt:lpstr>
      <vt:lpstr>C. Une situation paradoxale : un tourisme présent mais « invisible »    </vt:lpstr>
      <vt:lpstr>Les rythmes du tourisme ne sont pas ici ceux d’une « station touristique classique » </vt:lpstr>
      <vt:lpstr>Mais peu d’excursionnistes : 54 000 annuels  </vt:lpstr>
      <vt:lpstr>D. Les forces et les faiblesses du territoire touristique  </vt:lpstr>
      <vt:lpstr>Les conclusions : un tourisme existant mais diffus  et pas assez organisé</vt:lpstr>
      <vt:lpstr>E. Pour mieux faire : un projet touristique rassembleur et resserré      </vt:lpstr>
      <vt:lpstr>1. Définir le territoire commun par ce qui le différencie au maximum  </vt:lpstr>
      <vt:lpstr>2. Adopter un texte de positionnement touristique à travailler et partager   </vt:lpstr>
      <vt:lpstr>3. « Nommer » le territoire touristique    </vt:lpstr>
      <vt:lpstr>4.Définir des axes de progrès clairs et réalistes </vt:lpstr>
      <vt:lpstr>Pourquoi ces axes ? une diversification ciblée pour une économie touristique en hausse  </vt:lpstr>
      <vt:lpstr>Axe 1 : le voyage en groupe : une clientèle bien repérée sur le plan commercial </vt:lpstr>
      <vt:lpstr>Axe 2 : le tourisme d’affaires : congrès et séminaires</vt:lpstr>
      <vt:lpstr>Axe 3 : les individuels en découverte et les médias</vt:lpstr>
      <vt:lpstr>5. L’outil de ce projet : un Office de Tourisme unique pour le territoire    </vt:lpstr>
      <vt:lpstr>Les conditions de la réussite       </vt:lpstr>
      <vt:lpstr>Un calendrier possible en 2017</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 c</dc:creator>
  <cp:lastModifiedBy>d c</cp:lastModifiedBy>
  <cp:revision>251</cp:revision>
  <cp:lastPrinted>2016-08-16T20:04:22Z</cp:lastPrinted>
  <dcterms:created xsi:type="dcterms:W3CDTF">2016-08-09T13:33:36Z</dcterms:created>
  <dcterms:modified xsi:type="dcterms:W3CDTF">2017-02-15T10:36:59Z</dcterms:modified>
</cp:coreProperties>
</file>